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6" r:id="rId1"/>
  </p:sldMasterIdLst>
  <p:notesMasterIdLst>
    <p:notesMasterId r:id="rId26"/>
  </p:notesMasterIdLst>
  <p:sldIdLst>
    <p:sldId id="257" r:id="rId2"/>
    <p:sldId id="262" r:id="rId3"/>
    <p:sldId id="261" r:id="rId4"/>
    <p:sldId id="258" r:id="rId5"/>
    <p:sldId id="263" r:id="rId6"/>
    <p:sldId id="270" r:id="rId7"/>
    <p:sldId id="264" r:id="rId8"/>
    <p:sldId id="272" r:id="rId9"/>
    <p:sldId id="265" r:id="rId10"/>
    <p:sldId id="266" r:id="rId11"/>
    <p:sldId id="273" r:id="rId12"/>
    <p:sldId id="275" r:id="rId13"/>
    <p:sldId id="267" r:id="rId14"/>
    <p:sldId id="268" r:id="rId15"/>
    <p:sldId id="277" r:id="rId16"/>
    <p:sldId id="278" r:id="rId17"/>
    <p:sldId id="279" r:id="rId18"/>
    <p:sldId id="280" r:id="rId19"/>
    <p:sldId id="281" r:id="rId20"/>
    <p:sldId id="286" r:id="rId21"/>
    <p:sldId id="282" r:id="rId22"/>
    <p:sldId id="283" r:id="rId23"/>
    <p:sldId id="285" r:id="rId24"/>
    <p:sldId id="269" r:id="rId25"/>
  </p:sldIdLst>
  <p:sldSz cx="12192000" cy="6858000"/>
  <p:notesSz cx="6858000" cy="9144000"/>
  <p:embeddedFontLst>
    <p:embeddedFont>
      <p:font typeface="맑은 고딕" panose="020B0503020000020004" pitchFamily="34" charset="-127"/>
      <p:regular r:id="rId27"/>
      <p:bold r:id="rId28"/>
    </p:embeddedFont>
    <p:embeddedFont>
      <p:font typeface="맑은 고딕" panose="020B0503020000020004" pitchFamily="34" charset="-127"/>
      <p:regular r:id="rId27"/>
      <p:bold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CECE"/>
    <a:srgbClr val="8DBABD"/>
    <a:srgbClr val="634EEA"/>
    <a:srgbClr val="00002F"/>
    <a:srgbClr val="BDBDFF"/>
    <a:srgbClr val="523B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31" autoAdjust="0"/>
    <p:restoredTop sz="82647"/>
  </p:normalViewPr>
  <p:slideViewPr>
    <p:cSldViewPr snapToGrid="0">
      <p:cViewPr>
        <p:scale>
          <a:sx n="111" d="100"/>
          <a:sy n="111" d="100"/>
        </p:scale>
        <p:origin x="784" y="16"/>
      </p:cViewPr>
      <p:guideLst/>
    </p:cSldViewPr>
  </p:slideViewPr>
  <p:notesTextViewPr>
    <p:cViewPr>
      <p:scale>
        <a:sx n="80" d="100"/>
        <a:sy n="8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4" d="100"/>
          <a:sy n="94" d="100"/>
        </p:scale>
        <p:origin x="375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FB36FB-C10C-479A-9DFD-15DEB134881C}" type="datetimeFigureOut">
              <a:rPr lang="ko-KR" altLang="en-US" smtClean="0"/>
              <a:t>2021. 1. 27.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4B5D5-48B7-4F94-AE9E-F3674E440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004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07000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ko-Kore-KR"/>
              <a:t>https://</a:t>
            </a:r>
            <a:r>
              <a:rPr kumimoji="1" lang="en" altLang="ko-Kore-KR" err="1"/>
              <a:t>ahnjg.tistory.com</a:t>
            </a:r>
            <a:r>
              <a:rPr kumimoji="1" lang="en" altLang="ko-Kore-KR"/>
              <a:t>/93</a:t>
            </a:r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85251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95980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ko-Kore-KR"/>
              <a:t>https://glee1228.tistory.com/3</a:t>
            </a:r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09904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ko-Kore-KR"/>
              <a:t>https://glee1228.tistory.com/3</a:t>
            </a:r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4043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ko-Kore-KR"/>
              <a:t>https://glee1228.tistory.com/3</a:t>
            </a:r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45508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20352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ore-KR" dirty="0" err="1"/>
              <a:t>Prenet</a:t>
            </a:r>
            <a:r>
              <a:rPr kumimoji="1" lang="ko-KR" altLang="en-US" dirty="0"/>
              <a:t>은 </a:t>
            </a:r>
            <a:r>
              <a:rPr kumimoji="1" lang="en-US" altLang="ko-KR" dirty="0"/>
              <a:t>fully connect</a:t>
            </a:r>
            <a:r>
              <a:rPr kumimoji="1" lang="ko-KR" altLang="en-US" dirty="0"/>
              <a:t>와 </a:t>
            </a:r>
            <a:r>
              <a:rPr kumimoji="1" lang="en-US" altLang="ko-KR" dirty="0"/>
              <a:t>Dropout layer</a:t>
            </a:r>
            <a:r>
              <a:rPr kumimoji="1" lang="ko-KR" altLang="en-US" dirty="0"/>
              <a:t>로 구성된다</a:t>
            </a:r>
            <a:r>
              <a:rPr kumimoji="1" lang="en-US" altLang="ko-KR" dirty="0"/>
              <a:t>.</a:t>
            </a:r>
          </a:p>
          <a:p>
            <a:r>
              <a:rPr kumimoji="1" lang="en-US" altLang="ko-Kore-KR" dirty="0"/>
              <a:t>Reduction factor</a:t>
            </a:r>
            <a:r>
              <a:rPr kumimoji="1" lang="ko-KR" altLang="en-US" dirty="0"/>
              <a:t>가 </a:t>
            </a:r>
            <a:r>
              <a:rPr kumimoji="1" lang="en-US" altLang="ko-KR" dirty="0"/>
              <a:t>3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지정 </a:t>
            </a:r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한 타임에 </a:t>
            </a:r>
            <a:r>
              <a:rPr kumimoji="1" lang="en-US" altLang="ko-KR" dirty="0">
                <a:sym typeface="Wingdings" pitchFamily="2" charset="2"/>
              </a:rPr>
              <a:t>3</a:t>
            </a:r>
            <a:r>
              <a:rPr kumimoji="1" lang="ko-KR" altLang="en-US" dirty="0">
                <a:sym typeface="Wingdings" pitchFamily="2" charset="2"/>
              </a:rPr>
              <a:t>개의 프레임에 해당하는 </a:t>
            </a:r>
            <a:r>
              <a:rPr kumimoji="1" lang="en-US" altLang="ko-KR" dirty="0" err="1">
                <a:sym typeface="Wingdings" pitchFamily="2" charset="2"/>
              </a:rPr>
              <a:t>mel</a:t>
            </a:r>
            <a:r>
              <a:rPr kumimoji="1" lang="en-US" altLang="ko-KR" dirty="0">
                <a:sym typeface="Wingdings" pitchFamily="2" charset="2"/>
              </a:rPr>
              <a:t> spectrogram</a:t>
            </a:r>
            <a:r>
              <a:rPr kumimoji="1" lang="ko-KR" altLang="en-US" dirty="0">
                <a:sym typeface="Wingdings" pitchFamily="2" charset="2"/>
              </a:rPr>
              <a:t>이 생성된다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r>
              <a:rPr kumimoji="1" lang="ko-KR" altLang="en-US" dirty="0">
                <a:sym typeface="Wingdings" pitchFamily="2" charset="2"/>
              </a:rPr>
              <a:t>이렇게 생성된 </a:t>
            </a:r>
            <a:r>
              <a:rPr kumimoji="1" lang="en-US" altLang="ko-KR" dirty="0">
                <a:sym typeface="Wingdings" pitchFamily="2" charset="2"/>
              </a:rPr>
              <a:t>Mel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spectrogram</a:t>
            </a:r>
            <a:r>
              <a:rPr kumimoji="1" lang="ko-KR" altLang="en-US" dirty="0">
                <a:sym typeface="Wingdings" pitchFamily="2" charset="2"/>
              </a:rPr>
              <a:t> </a:t>
            </a:r>
            <a:endParaRPr kumimoji="1" lang="en-US" altLang="ko-KR" dirty="0">
              <a:sym typeface="Wingdings" pitchFamily="2" charset="2"/>
            </a:endParaRP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6031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07546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ko-Kore-KR"/>
              <a:t>https://</a:t>
            </a:r>
            <a:r>
              <a:rPr kumimoji="1" lang="en" altLang="ko-Kore-KR" err="1"/>
              <a:t>ahnjg.tistory.com</a:t>
            </a:r>
            <a:r>
              <a:rPr kumimoji="1" lang="en" altLang="ko-Kore-KR"/>
              <a:t>/93</a:t>
            </a:r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64B5D5-48B7-4F94-AE9E-F3674E44000D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8502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51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790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86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paperswithcode.com/method/griffin-lim-algorithm" TargetMode="External"/><Relationship Id="rId3" Type="http://schemas.openxmlformats.org/officeDocument/2006/relationships/hyperlink" Target="https://chldkato.tistory.com/176" TargetMode="External"/><Relationship Id="rId7" Type="http://schemas.openxmlformats.org/officeDocument/2006/relationships/hyperlink" Target="https://wegonnamakeit.tistory.com/25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lee1228.tistory.com/3" TargetMode="External"/><Relationship Id="rId5" Type="http://schemas.openxmlformats.org/officeDocument/2006/relationships/hyperlink" Target="https://google.github.io/tacotron/publications/tacotron/index.html" TargetMode="External"/><Relationship Id="rId4" Type="http://schemas.openxmlformats.org/officeDocument/2006/relationships/hyperlink" Target="https://joytk.tistory.com/21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google.github.io/tacotron/index.html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3935016" y="3560285"/>
            <a:ext cx="4321968" cy="570281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 towards end-to-end speech synthesis</a:t>
            </a:r>
            <a:endParaRPr lang="ko-KR" alt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784E10-951F-BD45-B883-DD92D8FBEED7}"/>
              </a:ext>
            </a:extLst>
          </p:cNvPr>
          <p:cNvSpPr txBox="1"/>
          <p:nvPr/>
        </p:nvSpPr>
        <p:spPr>
          <a:xfrm>
            <a:off x="4036686" y="2413337"/>
            <a:ext cx="36250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dirty="0">
                <a:latin typeface="+mj-lt"/>
                <a:ea typeface="Malgun Gothic" panose="020B0503020000020004" pitchFamily="34" charset="-127"/>
              </a:rPr>
              <a:t>TACOTRON</a:t>
            </a:r>
            <a:endParaRPr kumimoji="1" lang="ko-Kore-KR" altLang="en-US" dirty="0">
              <a:latin typeface="+mj-lt"/>
              <a:ea typeface="Malgun Gothic" panose="020B05030200000200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888570-D313-EE42-A827-EF6DD1529185}"/>
              </a:ext>
            </a:extLst>
          </p:cNvPr>
          <p:cNvSpPr txBox="1"/>
          <p:nvPr/>
        </p:nvSpPr>
        <p:spPr>
          <a:xfrm>
            <a:off x="5489904" y="4261851"/>
            <a:ext cx="1212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1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5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이규석</a:t>
            </a:r>
            <a:endParaRPr kumimoji="1" lang="ko-Kore-KR" alt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288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26522" y="404373"/>
            <a:ext cx="38747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Encoder – Decoder</a:t>
            </a:r>
            <a:endParaRPr lang="ko-KR" altLang="en-US" sz="32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95607" y="498947"/>
            <a:ext cx="53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03.</a:t>
            </a:r>
            <a:endParaRPr lang="ko-KR" altLang="en-US" sz="2400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A101872-1420-FC4C-BFC3-8E33A2A69E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950" y="2025650"/>
            <a:ext cx="8420100" cy="28067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DE12516-C990-F947-82B0-E76259A93C73}"/>
              </a:ext>
            </a:extLst>
          </p:cNvPr>
          <p:cNvSpPr txBox="1"/>
          <p:nvPr/>
        </p:nvSpPr>
        <p:spPr>
          <a:xfrm>
            <a:off x="1026522" y="1055186"/>
            <a:ext cx="1516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기본적인 모델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644663-793A-6040-9BB5-3291DC964DF1}"/>
              </a:ext>
            </a:extLst>
          </p:cNvPr>
          <p:cNvSpPr txBox="1"/>
          <p:nvPr/>
        </p:nvSpPr>
        <p:spPr>
          <a:xfrm>
            <a:off x="6899195" y="5110316"/>
            <a:ext cx="64436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/>
              <a:t>한계</a:t>
            </a:r>
            <a:endParaRPr kumimoji="1" lang="en-US" altLang="ko-KR"/>
          </a:p>
          <a:p>
            <a:pPr marL="342900" indent="-342900">
              <a:buAutoNum type="arabicParenR"/>
            </a:pPr>
            <a:r>
              <a:rPr kumimoji="1" lang="ko-KR" altLang="en-US"/>
              <a:t>고정된 크기의 벡터에 모든 정보 압축</a:t>
            </a:r>
            <a:endParaRPr kumimoji="1" lang="en-US" altLang="ko-KR"/>
          </a:p>
          <a:p>
            <a:r>
              <a:rPr kumimoji="1" lang="ko-KR" altLang="en-US">
                <a:sym typeface="Wingdings" pitchFamily="2" charset="2"/>
              </a:rPr>
              <a:t>    </a:t>
            </a:r>
            <a:r>
              <a:rPr kumimoji="1" lang="en-US" altLang="ko-KR">
                <a:sym typeface="Wingdings" pitchFamily="2" charset="2"/>
              </a:rPr>
              <a:t></a:t>
            </a:r>
            <a:r>
              <a:rPr kumimoji="1" lang="ko-KR" altLang="en-US">
                <a:sym typeface="Wingdings" pitchFamily="2" charset="2"/>
              </a:rPr>
              <a:t> 정보 손실</a:t>
            </a:r>
            <a:endParaRPr kumimoji="1" lang="en-US" altLang="ko-KR"/>
          </a:p>
          <a:p>
            <a:r>
              <a:rPr kumimoji="1" lang="en-US" altLang="ko-KR"/>
              <a:t>2)</a:t>
            </a:r>
            <a:r>
              <a:rPr kumimoji="1" lang="ko-KR" altLang="en-US"/>
              <a:t> </a:t>
            </a:r>
            <a:r>
              <a:rPr kumimoji="1" lang="en-US" altLang="ko-KR"/>
              <a:t>Vanishing Gradient</a:t>
            </a:r>
          </a:p>
        </p:txBody>
      </p:sp>
      <p:sp>
        <p:nvSpPr>
          <p:cNvPr id="23" name="포인트가 8개인 별[8] 22">
            <a:extLst>
              <a:ext uri="{FF2B5EF4-FFF2-40B4-BE49-F238E27FC236}">
                <a16:creationId xmlns:a16="http://schemas.microsoft.com/office/drawing/2014/main" id="{B71BD9C0-8AE1-0940-A7DB-21480236514C}"/>
              </a:ext>
            </a:extLst>
          </p:cNvPr>
          <p:cNvSpPr/>
          <p:nvPr/>
        </p:nvSpPr>
        <p:spPr>
          <a:xfrm>
            <a:off x="5686426" y="2083832"/>
            <a:ext cx="300037" cy="385763"/>
          </a:xfrm>
          <a:prstGeom prst="star8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/>
              <a:t>1</a:t>
            </a:r>
            <a:endParaRPr kumimoji="1" lang="ko-Kore-KR" altLang="en-US"/>
          </a:p>
        </p:txBody>
      </p:sp>
      <p:sp>
        <p:nvSpPr>
          <p:cNvPr id="24" name="포인트가 8개인 별[8] 23">
            <a:extLst>
              <a:ext uri="{FF2B5EF4-FFF2-40B4-BE49-F238E27FC236}">
                <a16:creationId xmlns:a16="http://schemas.microsoft.com/office/drawing/2014/main" id="{97A0E5E4-3440-2946-81CA-DD6588820673}"/>
              </a:ext>
            </a:extLst>
          </p:cNvPr>
          <p:cNvSpPr/>
          <p:nvPr/>
        </p:nvSpPr>
        <p:spPr>
          <a:xfrm>
            <a:off x="5522120" y="3313214"/>
            <a:ext cx="300037" cy="385763"/>
          </a:xfrm>
          <a:prstGeom prst="star8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/>
              <a:t>2</a:t>
            </a:r>
            <a:endParaRPr kumimoji="1" lang="ko-Kore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D655069-8225-5140-8E13-A3AA7EAF7472}"/>
              </a:ext>
            </a:extLst>
          </p:cNvPr>
          <p:cNvSpPr txBox="1"/>
          <p:nvPr/>
        </p:nvSpPr>
        <p:spPr>
          <a:xfrm>
            <a:off x="455532" y="5070716"/>
            <a:ext cx="64436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en-US" altLang="ko-KR"/>
              <a:t>Encoder</a:t>
            </a:r>
            <a:r>
              <a:rPr kumimoji="1" lang="ko-KR" altLang="en-US"/>
              <a:t>와 </a:t>
            </a:r>
            <a:r>
              <a:rPr kumimoji="1" lang="en-US" altLang="ko-KR"/>
              <a:t>Decoder</a:t>
            </a:r>
            <a:r>
              <a:rPr kumimoji="1" lang="ko-KR" altLang="en-US" err="1"/>
              <a:t>를</a:t>
            </a:r>
            <a:r>
              <a:rPr kumimoji="1" lang="ko-KR" altLang="en-US"/>
              <a:t> </a:t>
            </a:r>
            <a:r>
              <a:rPr kumimoji="1" lang="en-US" altLang="ko-KR"/>
              <a:t>RNN</a:t>
            </a:r>
            <a:r>
              <a:rPr kumimoji="1" lang="ko-KR" altLang="en-US" err="1"/>
              <a:t>으로</a:t>
            </a:r>
            <a:r>
              <a:rPr kumimoji="1" lang="ko-KR" altLang="en-US"/>
              <a:t> 구성</a:t>
            </a:r>
            <a:endParaRPr kumimoji="1" lang="en-US" altLang="ko-KR"/>
          </a:p>
          <a:p>
            <a:pPr marL="285750" indent="-285750">
              <a:buFontTx/>
              <a:buChar char="-"/>
            </a:pPr>
            <a:r>
              <a:rPr kumimoji="1" lang="en-US" altLang="ko-Kore-KR"/>
              <a:t>1</a:t>
            </a:r>
            <a:r>
              <a:rPr kumimoji="1" lang="ko-KR" altLang="en-US"/>
              <a:t>번</a:t>
            </a:r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kumimoji="1" lang="ko-Kore-KR" altLang="en-US"/>
              <a:t>고정된</a:t>
            </a:r>
            <a:r>
              <a:rPr kumimoji="1" lang="ko-KR" altLang="en-US"/>
              <a:t> 크기의 </a:t>
            </a:r>
            <a:r>
              <a:rPr kumimoji="1" lang="en-US" altLang="ko-KR"/>
              <a:t>Sentence Embedding</a:t>
            </a:r>
          </a:p>
          <a:p>
            <a:pPr marL="285750" indent="-285750">
              <a:buFontTx/>
              <a:buChar char="-"/>
            </a:pPr>
            <a:r>
              <a:rPr kumimoji="1" lang="en-US" altLang="ko-KR"/>
              <a:t>1</a:t>
            </a:r>
            <a:r>
              <a:rPr kumimoji="1" lang="ko-KR" altLang="en-US"/>
              <a:t>번 </a:t>
            </a:r>
            <a:r>
              <a:rPr kumimoji="1" lang="en-US" altLang="ko-KR">
                <a:sym typeface="Wingdings" pitchFamily="2" charset="2"/>
              </a:rPr>
              <a:t></a:t>
            </a:r>
            <a:r>
              <a:rPr kumimoji="1" lang="ko-KR" altLang="en-US">
                <a:sym typeface="Wingdings" pitchFamily="2" charset="2"/>
              </a:rPr>
              <a:t> </a:t>
            </a:r>
            <a:r>
              <a:rPr kumimoji="1" lang="ko-KR" altLang="en-US" err="1"/>
              <a:t>디코더의</a:t>
            </a:r>
            <a:r>
              <a:rPr kumimoji="1" lang="ko-KR" altLang="en-US"/>
              <a:t> 첫번째 타임 스텝의 </a:t>
            </a:r>
            <a:r>
              <a:rPr kumimoji="1" lang="en-US" altLang="ko-KR"/>
              <a:t>Input</a:t>
            </a:r>
          </a:p>
          <a:p>
            <a:pPr marL="285750" indent="-285750">
              <a:buFontTx/>
              <a:buChar char="-"/>
            </a:pPr>
            <a:r>
              <a:rPr kumimoji="1" lang="en-US" altLang="ko-KR"/>
              <a:t>2</a:t>
            </a:r>
            <a:r>
              <a:rPr kumimoji="1" lang="ko-KR" altLang="en-US"/>
              <a:t>번 </a:t>
            </a:r>
            <a:r>
              <a:rPr kumimoji="1" lang="en-US" altLang="ko-KR">
                <a:sym typeface="Wingdings" pitchFamily="2" charset="2"/>
              </a:rPr>
              <a:t></a:t>
            </a:r>
            <a:r>
              <a:rPr kumimoji="1" lang="ko-KR" altLang="en-US">
                <a:sym typeface="Wingdings" pitchFamily="2" charset="2"/>
              </a:rPr>
              <a:t> </a:t>
            </a:r>
            <a:r>
              <a:rPr kumimoji="1" lang="ko-KR" altLang="en-US" err="1">
                <a:sym typeface="Wingdings" pitchFamily="2" charset="2"/>
              </a:rPr>
              <a:t>디코더</a:t>
            </a:r>
            <a:r>
              <a:rPr kumimoji="1" lang="ko-KR" altLang="en-US" err="1"/>
              <a:t>의</a:t>
            </a:r>
            <a:r>
              <a:rPr kumimoji="1" lang="ko-KR" altLang="en-US"/>
              <a:t> 첫번째 타임 스텝의 </a:t>
            </a:r>
            <a:r>
              <a:rPr kumimoji="1" lang="en-US" altLang="ko-KR"/>
              <a:t>Hidden state vector</a:t>
            </a:r>
            <a:endParaRPr kumimoji="1" lang="en-US" altLang="ko-Kore-KR"/>
          </a:p>
        </p:txBody>
      </p:sp>
    </p:spTree>
    <p:extLst>
      <p:ext uri="{BB962C8B-B14F-4D97-AF65-F5344CB8AC3E}">
        <p14:creationId xmlns:p14="http://schemas.microsoft.com/office/powerpoint/2010/main" val="15312807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26522" y="375837"/>
            <a:ext cx="38747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Encoder – Decoder</a:t>
            </a:r>
            <a:endParaRPr lang="ko-KR" altLang="en-US" sz="32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95607" y="498947"/>
            <a:ext cx="53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03.</a:t>
            </a:r>
            <a:endParaRPr lang="ko-KR" altLang="en-US" sz="2400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223AF35-2AE6-BC48-A97D-CFD7A4031E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950" y="1943100"/>
            <a:ext cx="8420100" cy="2971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1DAF0D7-AFA3-1D4F-8F17-D0E934B3A4D8}"/>
              </a:ext>
            </a:extLst>
          </p:cNvPr>
          <p:cNvSpPr txBox="1"/>
          <p:nvPr/>
        </p:nvSpPr>
        <p:spPr>
          <a:xfrm>
            <a:off x="1069803" y="1096792"/>
            <a:ext cx="1468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Attention </a:t>
            </a:r>
            <a:r>
              <a:rPr lang="ko-KR" altLang="en-US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모델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84F27F-D4F4-0645-9759-DA2FB11D8037}"/>
              </a:ext>
            </a:extLst>
          </p:cNvPr>
          <p:cNvSpPr txBox="1"/>
          <p:nvPr/>
        </p:nvSpPr>
        <p:spPr>
          <a:xfrm>
            <a:off x="3186522" y="4914900"/>
            <a:ext cx="65861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ore-KR" altLang="en-US"/>
              <a:t>인코더</a:t>
            </a:r>
            <a:r>
              <a:rPr kumimoji="1" lang="en-US" altLang="ko-Kore-KR"/>
              <a:t>:</a:t>
            </a:r>
            <a:r>
              <a:rPr kumimoji="1" lang="ko-KR" altLang="en-US"/>
              <a:t> </a:t>
            </a:r>
            <a:r>
              <a:rPr kumimoji="1" lang="ko-Kore-KR" altLang="en-US"/>
              <a:t>각각의</a:t>
            </a:r>
            <a:r>
              <a:rPr kumimoji="1" lang="ko-KR" altLang="en-US"/>
              <a:t> 단어들을 </a:t>
            </a:r>
            <a:r>
              <a:rPr kumimoji="1" lang="ko-KR" altLang="en-US" err="1"/>
              <a:t>임베딩한다</a:t>
            </a:r>
            <a:r>
              <a:rPr kumimoji="1" lang="en-US" altLang="ko-KR"/>
              <a:t>.</a:t>
            </a:r>
          </a:p>
          <a:p>
            <a:pPr marL="285750" indent="-285750">
              <a:buFontTx/>
              <a:buChar char="-"/>
            </a:pPr>
            <a:r>
              <a:rPr kumimoji="1" lang="ko-Kore-KR" altLang="en-US"/>
              <a:t>디코더</a:t>
            </a:r>
            <a:r>
              <a:rPr kumimoji="1" lang="en-US" altLang="ko-Kore-KR"/>
              <a:t>:</a:t>
            </a:r>
            <a:r>
              <a:rPr kumimoji="1" lang="ko-KR" altLang="en-US"/>
              <a:t> 출력 단어를 예측하는 시점마다</a:t>
            </a:r>
            <a:r>
              <a:rPr kumimoji="1" lang="en-US" altLang="ko-KR"/>
              <a:t>,</a:t>
            </a:r>
            <a:r>
              <a:rPr kumimoji="1" lang="ko-KR" altLang="en-US"/>
              <a:t> 인코더에서의 전체 </a:t>
            </a:r>
            <a:r>
              <a:rPr kumimoji="1" lang="en-US" altLang="ko-KR"/>
              <a:t>	</a:t>
            </a:r>
            <a:r>
              <a:rPr kumimoji="1" lang="ko-KR" altLang="en-US"/>
              <a:t>  입력 문장을 다시 한번 참고</a:t>
            </a:r>
            <a:endParaRPr kumimoji="1" lang="en-US" altLang="ko-KR"/>
          </a:p>
          <a:p>
            <a:pPr marL="285750" indent="-285750">
              <a:buFontTx/>
              <a:buChar char="-"/>
            </a:pPr>
            <a:r>
              <a:rPr kumimoji="1" lang="ko-KR" altLang="en-US" err="1"/>
              <a:t>디코더</a:t>
            </a:r>
            <a:r>
              <a:rPr kumimoji="1" lang="en-US" altLang="ko-KR"/>
              <a:t>:</a:t>
            </a:r>
            <a:r>
              <a:rPr kumimoji="1" lang="ko-KR" altLang="en-US"/>
              <a:t> 같은 비율이 아닌</a:t>
            </a:r>
            <a:r>
              <a:rPr kumimoji="1" lang="en-US" altLang="ko-KR"/>
              <a:t>,</a:t>
            </a:r>
            <a:r>
              <a:rPr kumimoji="1" lang="ko-KR" altLang="en-US"/>
              <a:t> 연관성 있는 것을 중점으로 예측</a:t>
            </a:r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01765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26522" y="375837"/>
            <a:ext cx="38747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Encoder – Decoder</a:t>
            </a:r>
            <a:endParaRPr lang="ko-KR" altLang="en-US" sz="32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95607" y="498947"/>
            <a:ext cx="53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03.</a:t>
            </a:r>
            <a:endParaRPr lang="ko-KR" altLang="en-US" sz="2400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223AF35-2AE6-BC48-A97D-CFD7A4031E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241" y="3510363"/>
            <a:ext cx="8420100" cy="29718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81E2891-B3B3-214C-A1B0-20E1B0562F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241" y="960612"/>
            <a:ext cx="8420100" cy="280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7705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72968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04</a:t>
            </a:r>
            <a:endParaRPr lang="ko-KR" altLang="en-US" sz="4400" spc="-30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169741"/>
            <a:ext cx="4200071" cy="47334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Tacotron</a:t>
            </a:r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구조 및 평가</a:t>
            </a:r>
          </a:p>
        </p:txBody>
      </p:sp>
    </p:spTree>
    <p:extLst>
      <p:ext uri="{BB962C8B-B14F-4D97-AF65-F5344CB8AC3E}">
        <p14:creationId xmlns:p14="http://schemas.microsoft.com/office/powerpoint/2010/main" val="2671169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750565" y="2091297"/>
            <a:ext cx="8330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8DBABD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Text</a:t>
            </a:r>
            <a:endParaRPr lang="ko-KR" altLang="en-US" sz="3200" spc="-150" dirty="0">
              <a:solidFill>
                <a:srgbClr val="8DBABD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26522" y="422154"/>
            <a:ext cx="34341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err="1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Tacotron</a:t>
            </a:r>
            <a:r>
              <a:rPr lang="en-US" altLang="ko-KR" sz="32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sz="32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모델 구조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5607" y="498947"/>
            <a:ext cx="53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04.</a:t>
            </a:r>
            <a:endParaRPr lang="ko-KR" altLang="en-US" sz="2400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AA6D56C-0696-B047-AADF-A7FF4E74B2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03" y="1083722"/>
            <a:ext cx="98298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0079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750565" y="2091297"/>
            <a:ext cx="8330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8DBABD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Text</a:t>
            </a:r>
            <a:endParaRPr lang="ko-KR" altLang="en-US" sz="3200" spc="-150" dirty="0">
              <a:solidFill>
                <a:srgbClr val="8DBABD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26522" y="422154"/>
            <a:ext cx="34341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err="1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Tacotron</a:t>
            </a:r>
            <a:r>
              <a:rPr lang="en-US" altLang="ko-KR" sz="32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sz="32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모델 구조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5607" y="498947"/>
            <a:ext cx="53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04.</a:t>
            </a:r>
            <a:endParaRPr lang="ko-KR" altLang="en-US" sz="2400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2D0274-44EC-F542-8FB2-01EBE5F76302}"/>
              </a:ext>
            </a:extLst>
          </p:cNvPr>
          <p:cNvSpPr txBox="1"/>
          <p:nvPr/>
        </p:nvSpPr>
        <p:spPr>
          <a:xfrm>
            <a:off x="1026522" y="1063746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Encoder - Decoder</a:t>
            </a:r>
            <a:endParaRPr lang="ko-KR" altLang="en-US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8CE0C94-417C-3D46-B13C-1C00383E80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803" y="1433078"/>
            <a:ext cx="8710346" cy="3758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2984F5-4113-C040-8D64-8994A47AA05A}"/>
              </a:ext>
            </a:extLst>
          </p:cNvPr>
          <p:cNvSpPr txBox="1"/>
          <p:nvPr/>
        </p:nvSpPr>
        <p:spPr>
          <a:xfrm>
            <a:off x="1395021" y="5332589"/>
            <a:ext cx="805991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- Network(LSTM &amp; CNN layers): character sequences </a:t>
            </a:r>
            <a:r>
              <a:rPr kumimoji="1" lang="en-US" altLang="ko-Kore-KR" dirty="0">
                <a:sym typeface="Wingdings" pitchFamily="2" charset="2"/>
              </a:rPr>
              <a:t> Mel Spectrogram</a:t>
            </a:r>
          </a:p>
          <a:p>
            <a:r>
              <a:rPr kumimoji="1" lang="en-US" altLang="ko-Kore-KR" dirty="0"/>
              <a:t>- Encoder: character sequences </a:t>
            </a:r>
            <a:r>
              <a:rPr kumimoji="1" lang="en-US" altLang="ko-Kore-KR" dirty="0">
                <a:sym typeface="Wingdings" pitchFamily="2" charset="2"/>
              </a:rPr>
              <a:t> Internal feature representation</a:t>
            </a:r>
            <a:endParaRPr kumimoji="1" lang="en-US" altLang="ko-Kore-KR" dirty="0"/>
          </a:p>
          <a:p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Decoder: </a:t>
            </a:r>
            <a:r>
              <a:rPr kumimoji="1" lang="en-US" altLang="ko-Kore-KR" dirty="0">
                <a:sym typeface="Wingdings" pitchFamily="2" charset="2"/>
              </a:rPr>
              <a:t>Internal feature representation  Mel Spectrogram</a:t>
            </a:r>
          </a:p>
          <a:p>
            <a:r>
              <a:rPr kumimoji="1" lang="en-US" altLang="ko-KR" dirty="0">
                <a:sym typeface="Wingdings" pitchFamily="2" charset="2"/>
              </a:rPr>
              <a:t>-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1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CBHG: Mel Spectrogram  Linear Spectrogram</a:t>
            </a:r>
            <a:endParaRPr kumimoji="1" lang="en-US" altLang="ko-Kore-KR" dirty="0">
              <a:sym typeface="Wingdings" pitchFamily="2" charset="2"/>
            </a:endParaRPr>
          </a:p>
          <a:p>
            <a:pPr marL="285750" indent="-285750">
              <a:buFontTx/>
              <a:buChar char="-"/>
            </a:pPr>
            <a:endParaRPr kumimoji="1" lang="en-US" altLang="ko-Kore-KR" dirty="0"/>
          </a:p>
        </p:txBody>
      </p:sp>
      <p:sp>
        <p:nvSpPr>
          <p:cNvPr id="21" name="포인트가 8개인 별[8] 20">
            <a:extLst>
              <a:ext uri="{FF2B5EF4-FFF2-40B4-BE49-F238E27FC236}">
                <a16:creationId xmlns:a16="http://schemas.microsoft.com/office/drawing/2014/main" id="{5CC864C9-2C66-0F44-B542-541855C71EE2}"/>
              </a:ext>
            </a:extLst>
          </p:cNvPr>
          <p:cNvSpPr/>
          <p:nvPr/>
        </p:nvSpPr>
        <p:spPr>
          <a:xfrm>
            <a:off x="6172799" y="1473640"/>
            <a:ext cx="300037" cy="385763"/>
          </a:xfrm>
          <a:prstGeom prst="star8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/>
              <a:t>1</a:t>
            </a:r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239494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750565" y="2091297"/>
            <a:ext cx="8330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8DBABD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Text</a:t>
            </a:r>
            <a:endParaRPr lang="ko-KR" altLang="en-US" sz="3200" spc="-150" dirty="0">
              <a:solidFill>
                <a:srgbClr val="8DBABD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26522" y="422154"/>
            <a:ext cx="34341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err="1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Tacotron</a:t>
            </a:r>
            <a:r>
              <a:rPr lang="en-US" altLang="ko-KR" sz="32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sz="32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모델 구조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5607" y="498947"/>
            <a:ext cx="53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04.</a:t>
            </a:r>
            <a:endParaRPr lang="ko-KR" altLang="en-US" sz="2400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2D0274-44EC-F542-8FB2-01EBE5F76302}"/>
              </a:ext>
            </a:extLst>
          </p:cNvPr>
          <p:cNvSpPr txBox="1"/>
          <p:nvPr/>
        </p:nvSpPr>
        <p:spPr>
          <a:xfrm>
            <a:off x="1069803" y="1063746"/>
            <a:ext cx="7168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CBHG</a:t>
            </a:r>
            <a:endParaRPr lang="ko-KR" altLang="en-US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2984F5-4113-C040-8D64-8994A47AA05A}"/>
              </a:ext>
            </a:extLst>
          </p:cNvPr>
          <p:cNvSpPr txBox="1"/>
          <p:nvPr/>
        </p:nvSpPr>
        <p:spPr>
          <a:xfrm>
            <a:off x="6449930" y="1573923"/>
            <a:ext cx="5742070" cy="8125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>
                <a:sym typeface="Wingdings" pitchFamily="2" charset="2"/>
              </a:rPr>
              <a:t>CBHG: Convolution Bank + Highway + GRU</a:t>
            </a:r>
          </a:p>
          <a:p>
            <a:endParaRPr kumimoji="1" lang="en-US" altLang="ko-Kore-KR" dirty="0">
              <a:sym typeface="Wingdings" pitchFamily="2" charset="2"/>
            </a:endParaRPr>
          </a:p>
          <a:p>
            <a:r>
              <a:rPr kumimoji="1" lang="ko-KR" altLang="en-US" dirty="0">
                <a:sym typeface="Wingdings" pitchFamily="2" charset="2"/>
              </a:rPr>
              <a:t>흐름</a:t>
            </a:r>
            <a:r>
              <a:rPr kumimoji="1" lang="en-US" altLang="ko-KR" dirty="0">
                <a:sym typeface="Wingdings" pitchFamily="2" charset="2"/>
              </a:rPr>
              <a:t>:</a:t>
            </a:r>
          </a:p>
          <a:p>
            <a:r>
              <a:rPr kumimoji="1" lang="en-US" altLang="ko-KR" dirty="0">
                <a:sym typeface="Wingdings" pitchFamily="2" charset="2"/>
              </a:rPr>
              <a:t>Sequence time step</a:t>
            </a:r>
            <a:r>
              <a:rPr kumimoji="1" lang="ko-KR" altLang="en-US" dirty="0">
                <a:sym typeface="Wingdings" pitchFamily="2" charset="2"/>
              </a:rPr>
              <a:t>을 따라서 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1D Convolution Kernel</a:t>
            </a:r>
            <a:r>
              <a:rPr kumimoji="1" lang="ko-KR" altLang="en-US" dirty="0">
                <a:sym typeface="Wingdings" pitchFamily="2" charset="2"/>
              </a:rPr>
              <a:t>이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>
                <a:sym typeface="Wingdings" pitchFamily="2" charset="2"/>
              </a:rPr>
              <a:t>여러 사이즈를 가진 여러 종류가 사용</a:t>
            </a:r>
            <a:endParaRPr kumimoji="1" lang="en-US" altLang="ko-KR" dirty="0">
              <a:sym typeface="Wingdings" pitchFamily="2" charset="2"/>
            </a:endParaRPr>
          </a:p>
          <a:p>
            <a:pPr marL="285750" indent="-285750">
              <a:buFont typeface="Wingdings" pitchFamily="2" charset="2"/>
              <a:buChar char="à"/>
            </a:pPr>
            <a:r>
              <a:rPr kumimoji="1" lang="en-US" altLang="ko-KR" dirty="0">
                <a:sym typeface="Wingdings" pitchFamily="2" charset="2"/>
              </a:rPr>
              <a:t>Max pooling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kumimoji="1" lang="en-US" altLang="ko-KR" dirty="0">
                <a:sym typeface="Wingdings" pitchFamily="2" charset="2"/>
              </a:rPr>
              <a:t>1D Convolution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kumimoji="1" lang="en-US" altLang="ko-KR" dirty="0">
                <a:sym typeface="Wingdings" pitchFamily="2" charset="2"/>
              </a:rPr>
              <a:t>Residual connection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kumimoji="1" lang="en-US" altLang="ko-KR" dirty="0">
                <a:sym typeface="Wingdings" pitchFamily="2" charset="2"/>
              </a:rPr>
              <a:t>Highway 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kumimoji="1" lang="en-US" altLang="ko-KR" dirty="0" err="1">
                <a:sym typeface="Wingdings" pitchFamily="2" charset="2"/>
              </a:rPr>
              <a:t>Bidirection</a:t>
            </a:r>
            <a:r>
              <a:rPr kumimoji="1" lang="en-US" altLang="ko-KR" dirty="0">
                <a:sym typeface="Wingdings" pitchFamily="2" charset="2"/>
              </a:rPr>
              <a:t> GRU</a:t>
            </a:r>
          </a:p>
          <a:p>
            <a:pPr marL="285750" indent="-285750">
              <a:buFont typeface="Wingdings" pitchFamily="2" charset="2"/>
              <a:buChar char="à"/>
            </a:pPr>
            <a:endParaRPr kumimoji="1" lang="en-US" altLang="ko-KR" dirty="0">
              <a:sym typeface="Wingdings" pitchFamily="2" charset="2"/>
            </a:endParaRPr>
          </a:p>
          <a:p>
            <a:pPr marL="285750" indent="-285750">
              <a:buFont typeface="Wingdings" pitchFamily="2" charset="2"/>
              <a:buChar char="à"/>
            </a:pPr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>
                <a:sym typeface="Wingdings" pitchFamily="2" charset="2"/>
              </a:rPr>
              <a:t>참고</a:t>
            </a:r>
            <a:r>
              <a:rPr kumimoji="1" lang="en-US" altLang="ko-KR" dirty="0">
                <a:sym typeface="Wingdings" pitchFamily="2" charset="2"/>
              </a:rPr>
              <a:t>:</a:t>
            </a:r>
          </a:p>
          <a:p>
            <a:r>
              <a:rPr kumimoji="1" lang="en-US" altLang="ko-KR" dirty="0">
                <a:sym typeface="Wingdings" pitchFamily="2" charset="2"/>
              </a:rPr>
              <a:t>- </a:t>
            </a:r>
            <a:r>
              <a:rPr kumimoji="1" lang="ko-KR" altLang="en-US" dirty="0">
                <a:sym typeface="Wingdings" pitchFamily="2" charset="2"/>
              </a:rPr>
              <a:t>각각의 </a:t>
            </a:r>
            <a:r>
              <a:rPr kumimoji="1" lang="en-US" altLang="ko-KR" dirty="0">
                <a:sym typeface="Wingdings" pitchFamily="2" charset="2"/>
              </a:rPr>
              <a:t>1D Convolution</a:t>
            </a:r>
            <a:r>
              <a:rPr kumimoji="1" lang="ko-KR" altLang="en-US" dirty="0">
                <a:sym typeface="Wingdings" pitchFamily="2" charset="2"/>
              </a:rPr>
              <a:t>을 거친 이후 </a:t>
            </a:r>
            <a:r>
              <a:rPr kumimoji="1" lang="en-US" altLang="ko-KR" dirty="0">
                <a:sym typeface="Wingdings" pitchFamily="2" charset="2"/>
              </a:rPr>
              <a:t>Batch Norm </a:t>
            </a:r>
          </a:p>
          <a:p>
            <a:r>
              <a:rPr kumimoji="1" lang="en-US" altLang="ko-KR" dirty="0">
                <a:sym typeface="Wingdings" pitchFamily="2" charset="2"/>
              </a:rPr>
              <a:t>- Highway: Gating </a:t>
            </a:r>
            <a:r>
              <a:rPr kumimoji="1" lang="ko-KR" altLang="en-US" dirty="0">
                <a:sym typeface="Wingdings" pitchFamily="2" charset="2"/>
              </a:rPr>
              <a:t>구조를 사용하는</a:t>
            </a:r>
            <a:r>
              <a:rPr kumimoji="1" lang="en-US" altLang="ko-KR" dirty="0">
                <a:sym typeface="Wingdings" pitchFamily="2" charset="2"/>
              </a:rPr>
              <a:t> residual </a:t>
            </a:r>
            <a:r>
              <a:rPr kumimoji="1" lang="ko-KR" altLang="en-US" dirty="0">
                <a:sym typeface="Wingdings" pitchFamily="2" charset="2"/>
              </a:rPr>
              <a:t>네트워크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- GRU: Gated recurrent unit</a:t>
            </a:r>
          </a:p>
          <a:p>
            <a:endParaRPr kumimoji="1" lang="en-US" altLang="ko-KR" dirty="0">
              <a:sym typeface="Wingdings" pitchFamily="2" charset="2"/>
            </a:endParaRPr>
          </a:p>
          <a:p>
            <a:endParaRPr kumimoji="1" lang="en-US" altLang="ko-Kore-KR" dirty="0">
              <a:sym typeface="Wingdings" pitchFamily="2" charset="2"/>
            </a:endParaRPr>
          </a:p>
          <a:p>
            <a:pPr marL="285750" indent="-285750">
              <a:buFontTx/>
              <a:buChar char="-"/>
            </a:pPr>
            <a:endParaRPr kumimoji="1" lang="en-US" altLang="ko-Kore-KR" dirty="0">
              <a:sym typeface="Wingdings" pitchFamily="2" charset="2"/>
            </a:endParaRPr>
          </a:p>
          <a:p>
            <a:pPr marL="285750" indent="-285750">
              <a:buFontTx/>
              <a:buChar char="-"/>
            </a:pPr>
            <a:endParaRPr kumimoji="1" lang="en-US" altLang="ko-Kore-KR" dirty="0">
              <a:sym typeface="Wingdings" pitchFamily="2" charset="2"/>
            </a:endParaRPr>
          </a:p>
          <a:p>
            <a:pPr marL="285750" indent="-285750">
              <a:buFontTx/>
              <a:buChar char="-"/>
            </a:pPr>
            <a:endParaRPr kumimoji="1" lang="en-US" altLang="ko-Kore-KR" dirty="0">
              <a:sym typeface="Wingdings" pitchFamily="2" charset="2"/>
            </a:endParaRPr>
          </a:p>
          <a:p>
            <a:pPr marL="285750" indent="-285750">
              <a:buFontTx/>
              <a:buChar char="-"/>
            </a:pPr>
            <a:endParaRPr kumimoji="1" lang="en-US" altLang="ko-Kore-KR" dirty="0">
              <a:sym typeface="Wingdings" pitchFamily="2" charset="2"/>
            </a:endParaRPr>
          </a:p>
          <a:p>
            <a:pPr marL="285750" indent="-285750">
              <a:buFontTx/>
              <a:buChar char="-"/>
            </a:pPr>
            <a:endParaRPr kumimoji="1" lang="en-US" altLang="ko-Kore-KR" dirty="0">
              <a:sym typeface="Wingdings" pitchFamily="2" charset="2"/>
            </a:endParaRPr>
          </a:p>
          <a:p>
            <a:pPr marL="285750" indent="-285750">
              <a:buFontTx/>
              <a:buChar char="-"/>
            </a:pPr>
            <a:endParaRPr kumimoji="1" lang="en-US" altLang="ko-Kore-KR" dirty="0">
              <a:sym typeface="Wingdings" pitchFamily="2" charset="2"/>
            </a:endParaRPr>
          </a:p>
          <a:p>
            <a:pPr marL="285750" indent="-285750">
              <a:buFontTx/>
              <a:buChar char="-"/>
            </a:pPr>
            <a:endParaRPr kumimoji="1" lang="en-US" altLang="ko-Kore-KR" dirty="0">
              <a:sym typeface="Wingdings" pitchFamily="2" charset="2"/>
            </a:endParaRPr>
          </a:p>
          <a:p>
            <a:pPr marL="285750" indent="-285750">
              <a:buFontTx/>
              <a:buChar char="-"/>
            </a:pPr>
            <a:endParaRPr kumimoji="1" lang="en-US" altLang="ko-Kore-KR" dirty="0">
              <a:sym typeface="Wingdings" pitchFamily="2" charset="2"/>
            </a:endParaRPr>
          </a:p>
          <a:p>
            <a:pPr marL="285750" indent="-285750">
              <a:buFontTx/>
              <a:buChar char="-"/>
            </a:pPr>
            <a:endParaRPr kumimoji="1" lang="en-US" altLang="ko-Kore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426117B-8449-ED4D-80FC-6B3AA20C55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532" y="1433078"/>
            <a:ext cx="5994400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7671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26522" y="422154"/>
            <a:ext cx="34341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err="1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Tacotron</a:t>
            </a:r>
            <a:r>
              <a:rPr lang="en-US" altLang="ko-KR" sz="32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sz="32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모델 구조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5607" y="498947"/>
            <a:ext cx="53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04.</a:t>
            </a:r>
            <a:endParaRPr lang="ko-KR" altLang="en-US" sz="2400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2D0274-44EC-F542-8FB2-01EBE5F76302}"/>
              </a:ext>
            </a:extLst>
          </p:cNvPr>
          <p:cNvSpPr txBox="1"/>
          <p:nvPr/>
        </p:nvSpPr>
        <p:spPr>
          <a:xfrm>
            <a:off x="1002095" y="1063746"/>
            <a:ext cx="85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Training</a:t>
            </a:r>
            <a:endParaRPr lang="ko-KR" altLang="en-US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2984F5-4113-C040-8D64-8994A47AA05A}"/>
              </a:ext>
            </a:extLst>
          </p:cNvPr>
          <p:cNvSpPr txBox="1"/>
          <p:nvPr/>
        </p:nvSpPr>
        <p:spPr>
          <a:xfrm>
            <a:off x="1002095" y="1507675"/>
            <a:ext cx="57420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</a:t>
            </a:r>
            <a:r>
              <a:rPr kumimoji="1" lang="en-US" altLang="ko-KR" dirty="0"/>
              <a:t>Data </a:t>
            </a:r>
            <a:r>
              <a:rPr kumimoji="1" lang="ko-KR" altLang="en-US" dirty="0"/>
              <a:t>준비</a:t>
            </a:r>
            <a:endParaRPr kumimoji="1" lang="en-US" altLang="ko-KR" dirty="0"/>
          </a:p>
          <a:p>
            <a:r>
              <a:rPr kumimoji="1" lang="ko-KR" altLang="en-US" dirty="0"/>
              <a:t>입력은 </a:t>
            </a:r>
            <a:r>
              <a:rPr kumimoji="1" lang="en-US" altLang="ko-KR" dirty="0"/>
              <a:t>Text, </a:t>
            </a:r>
            <a:r>
              <a:rPr kumimoji="1" lang="ko-KR" altLang="en-US" dirty="0"/>
              <a:t>출력은 </a:t>
            </a:r>
            <a:r>
              <a:rPr kumimoji="1" lang="en-US" altLang="ko-KR" dirty="0"/>
              <a:t>Mel &amp; Linear Spectrogram</a:t>
            </a:r>
            <a:r>
              <a:rPr kumimoji="1" lang="ko-KR" altLang="en-US" dirty="0"/>
              <a:t>이므로</a:t>
            </a:r>
            <a:endParaRPr kumimoji="1" lang="en-US" altLang="ko-KR" dirty="0"/>
          </a:p>
          <a:p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Target</a:t>
            </a:r>
            <a:r>
              <a:rPr kumimoji="1" lang="ko-KR" altLang="en-US" dirty="0">
                <a:sym typeface="Wingdings" pitchFamily="2" charset="2"/>
              </a:rPr>
              <a:t>이 되는 </a:t>
            </a:r>
            <a:r>
              <a:rPr kumimoji="1" lang="en-US" altLang="ko-KR" dirty="0"/>
              <a:t>Mel &amp; Linear Spectrogram</a:t>
            </a:r>
            <a:r>
              <a:rPr kumimoji="1" lang="ko-KR" altLang="en-US" dirty="0"/>
              <a:t>을 준비</a:t>
            </a:r>
            <a:endParaRPr kumimoji="1" lang="en-US" altLang="ko-KR" dirty="0"/>
          </a:p>
          <a:p>
            <a:endParaRPr kumimoji="1" lang="en-US" altLang="ko-Kore-KR" dirty="0"/>
          </a:p>
          <a:p>
            <a:r>
              <a:rPr kumimoji="1" lang="en-US" altLang="ko-KR" dirty="0"/>
              <a:t>2.</a:t>
            </a:r>
            <a:r>
              <a:rPr kumimoji="1" lang="ko-KR" altLang="en-US" dirty="0"/>
              <a:t> </a:t>
            </a:r>
            <a:r>
              <a:rPr kumimoji="1" lang="en-US" altLang="ko-KR" dirty="0"/>
              <a:t>Loss function</a:t>
            </a:r>
          </a:p>
          <a:p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L1 Distance</a:t>
            </a:r>
            <a:r>
              <a:rPr kumimoji="1" lang="ko-KR" altLang="en-US" dirty="0">
                <a:sym typeface="Wingdings" pitchFamily="2" charset="2"/>
              </a:rPr>
              <a:t> 이용</a:t>
            </a:r>
            <a:endParaRPr kumimoji="1" lang="en-US" altLang="ko-KR" dirty="0"/>
          </a:p>
          <a:p>
            <a:endParaRPr kumimoji="1" lang="en-US" altLang="ko-Kore-KR" dirty="0"/>
          </a:p>
          <a:p>
            <a:endParaRPr kumimoji="1" lang="en-US" altLang="ko-Kore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B62D67A-B4C0-484A-ADFF-E8DF361A90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395" y="4524824"/>
            <a:ext cx="7048500" cy="8255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A986FEB-B77A-434E-A36B-4384B20DEB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522" y="3815999"/>
            <a:ext cx="7035800" cy="7747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2311095-B182-D541-BCBF-053D424966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095" y="3187028"/>
            <a:ext cx="7023100" cy="7239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7669029-CE03-CA45-9CC0-1FE0183886D1}"/>
              </a:ext>
            </a:extLst>
          </p:cNvPr>
          <p:cNvSpPr txBox="1"/>
          <p:nvPr/>
        </p:nvSpPr>
        <p:spPr>
          <a:xfrm>
            <a:off x="1069804" y="5350325"/>
            <a:ext cx="21167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/>
              <a:t>3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r>
              <a:rPr kumimoji="1" lang="en-US" altLang="ko-KR"/>
              <a:t>Optimizer</a:t>
            </a:r>
          </a:p>
          <a:p>
            <a:r>
              <a:rPr kumimoji="1" lang="en-US" altLang="ko-Kore-KR">
                <a:sym typeface="Wingdings" pitchFamily="2" charset="2"/>
              </a:rPr>
              <a:t> Adam </a:t>
            </a:r>
            <a:r>
              <a:rPr kumimoji="1" lang="ko-KR" altLang="en-US">
                <a:sym typeface="Wingdings" pitchFamily="2" charset="2"/>
              </a:rPr>
              <a:t>사용</a:t>
            </a:r>
            <a:endParaRPr kumimoji="1" lang="ko-Kore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88EF685-5C1C-6742-8143-ED84AF5B356F}"/>
              </a:ext>
            </a:extLst>
          </p:cNvPr>
          <p:cNvSpPr txBox="1"/>
          <p:nvPr/>
        </p:nvSpPr>
        <p:spPr>
          <a:xfrm>
            <a:off x="3873130" y="5350324"/>
            <a:ext cx="31899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/>
              <a:t>4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r>
              <a:rPr kumimoji="1" lang="en-US" altLang="ko-KR"/>
              <a:t>learning rate</a:t>
            </a:r>
          </a:p>
          <a:p>
            <a:r>
              <a:rPr kumimoji="1" lang="en-US" altLang="ko-KR">
                <a:sym typeface="Wingdings" pitchFamily="2" charset="2"/>
              </a:rPr>
              <a:t> Step</a:t>
            </a:r>
            <a:r>
              <a:rPr kumimoji="1" lang="ko-KR" altLang="en-US">
                <a:sym typeface="Wingdings" pitchFamily="2" charset="2"/>
              </a:rPr>
              <a:t>마다 순차적으로 줄임</a:t>
            </a:r>
            <a:endParaRPr kumimoji="1" lang="en-US" altLang="ko-KR"/>
          </a:p>
        </p:txBody>
      </p:sp>
    </p:spTree>
    <p:extLst>
      <p:ext uri="{BB962C8B-B14F-4D97-AF65-F5344CB8AC3E}">
        <p14:creationId xmlns:p14="http://schemas.microsoft.com/office/powerpoint/2010/main" val="30013079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26522" y="422154"/>
            <a:ext cx="34341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err="1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Tacotron</a:t>
            </a:r>
            <a:r>
              <a:rPr lang="en-US" altLang="ko-KR" sz="32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sz="32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모델 평가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5607" y="498947"/>
            <a:ext cx="53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04.</a:t>
            </a:r>
            <a:endParaRPr lang="ko-KR" altLang="en-US" sz="2400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2D0274-44EC-F542-8FB2-01EBE5F76302}"/>
              </a:ext>
            </a:extLst>
          </p:cNvPr>
          <p:cNvSpPr txBox="1"/>
          <p:nvPr/>
        </p:nvSpPr>
        <p:spPr>
          <a:xfrm>
            <a:off x="1026522" y="1096870"/>
            <a:ext cx="1789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Testing- alignment</a:t>
            </a:r>
            <a:endParaRPr lang="ko-KR" altLang="en-US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1684955-562F-7A45-BED0-397553901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095" y="1573922"/>
            <a:ext cx="3302000" cy="486192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BB198B4-EF16-1841-8C09-843191AF8B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926" y="1573922"/>
            <a:ext cx="651510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98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26522" y="422154"/>
            <a:ext cx="34341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err="1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Tacotron</a:t>
            </a:r>
            <a:r>
              <a:rPr lang="en-US" altLang="ko-KR" sz="32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sz="32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모델 평가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5607" y="498947"/>
            <a:ext cx="53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04.</a:t>
            </a:r>
            <a:endParaRPr lang="ko-KR" altLang="en-US" sz="2400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32E2B1D-4724-9849-BAC3-27197ABC53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8900"/>
            <a:ext cx="6477000" cy="54991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07CDB4D-F2A7-5E41-B7C8-0B52AD7E3C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1447800"/>
            <a:ext cx="6400800" cy="54102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72D0274-44EC-F542-8FB2-01EBE5F76302}"/>
              </a:ext>
            </a:extLst>
          </p:cNvPr>
          <p:cNvSpPr txBox="1"/>
          <p:nvPr/>
        </p:nvSpPr>
        <p:spPr>
          <a:xfrm>
            <a:off x="976652" y="1078468"/>
            <a:ext cx="17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Testing-Harmonic</a:t>
            </a:r>
            <a:endParaRPr lang="ko-KR" altLang="en-US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0742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5556" y="2497976"/>
            <a:ext cx="181011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01</a:t>
            </a:r>
            <a:endParaRPr lang="ko-KR" altLang="en-US" sz="1150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70814" y="4044950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err="1">
                <a:solidFill>
                  <a:srgbClr val="00002F"/>
                </a:solidFill>
                <a:latin typeface="+mj-lt"/>
                <a:ea typeface="Malgun Gothic" panose="020B0503020000020004" pitchFamily="34" charset="-127"/>
              </a:rPr>
              <a:t>Tacotron</a:t>
            </a:r>
            <a:r>
              <a:rPr lang="ko-KR" altLang="en-US" sz="200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이란</a:t>
            </a:r>
            <a:r>
              <a:rPr lang="en-US" altLang="ko-KR" sz="200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15156" y="2497976"/>
            <a:ext cx="181011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02</a:t>
            </a:r>
            <a:endParaRPr lang="ko-KR" altLang="en-US" sz="1150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420414" y="4044950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End to End</a:t>
            </a:r>
            <a:endParaRPr lang="ko-KR" altLang="en-US" sz="200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664756" y="2497976"/>
            <a:ext cx="181011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03</a:t>
            </a:r>
            <a:endParaRPr lang="ko-KR" altLang="en-US" sz="1150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6570014" y="4044950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Encoder-Decoder</a:t>
            </a:r>
            <a:endParaRPr lang="ko-KR" altLang="en-US" sz="200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814356" y="2497976"/>
            <a:ext cx="181011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04</a:t>
            </a:r>
            <a:endParaRPr lang="ko-KR" altLang="en-US" sz="1150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9719614" y="4044950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err="1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Tacotron</a:t>
            </a:r>
            <a:r>
              <a:rPr lang="ko-KR" altLang="en-US" sz="200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endParaRPr lang="en-US" altLang="ko-KR" sz="200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algn="ctr"/>
            <a:r>
              <a:rPr lang="ko-KR" altLang="en-US" sz="200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구조 및 평가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43180" y="627893"/>
            <a:ext cx="21056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CONTENTS</a:t>
            </a:r>
            <a:endParaRPr lang="ko-KR" altLang="en-US" sz="3200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5014614" y="1243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09873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750565" y="2091297"/>
            <a:ext cx="8330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8DBABD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Text</a:t>
            </a:r>
            <a:endParaRPr lang="ko-KR" altLang="en-US" sz="3200" spc="-150" dirty="0">
              <a:solidFill>
                <a:srgbClr val="8DBABD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26522" y="422154"/>
            <a:ext cx="34341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err="1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Tacotron</a:t>
            </a:r>
            <a:r>
              <a:rPr lang="en-US" altLang="ko-KR" sz="32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sz="32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모델 구조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5607" y="498947"/>
            <a:ext cx="53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04.</a:t>
            </a:r>
            <a:endParaRPr lang="ko-KR" altLang="en-US" sz="2400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AA6D56C-0696-B047-AADF-A7FF4E74B2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03" y="1083722"/>
            <a:ext cx="98298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3693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72968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05</a:t>
            </a:r>
            <a:endParaRPr lang="ko-KR" altLang="en-US" sz="4400" spc="-30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169741"/>
            <a:ext cx="4200071" cy="47334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Q &amp; A</a:t>
            </a:r>
            <a:endParaRPr lang="ko-KR" alt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88157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20DCE0-D5CA-A64B-9B8F-38545A13F07F}"/>
              </a:ext>
            </a:extLst>
          </p:cNvPr>
          <p:cNvSpPr txBox="1"/>
          <p:nvPr/>
        </p:nvSpPr>
        <p:spPr>
          <a:xfrm>
            <a:off x="1209919" y="1477163"/>
            <a:ext cx="9772162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ko-KR" altLang="en-US" err="1"/>
              <a:t>푸리에</a:t>
            </a:r>
            <a:r>
              <a:rPr kumimoji="1" lang="ko-KR" altLang="en-US"/>
              <a:t> 변환</a:t>
            </a:r>
            <a:endParaRPr kumimoji="1" lang="en-US" altLang="ko-KR"/>
          </a:p>
          <a:p>
            <a:r>
              <a:rPr kumimoji="1" lang="ko-KR" altLang="en-US"/>
              <a:t>음성 신호에 </a:t>
            </a:r>
            <a:r>
              <a:rPr kumimoji="1" lang="ko-KR" altLang="en-US" err="1"/>
              <a:t>푸리에</a:t>
            </a:r>
            <a:r>
              <a:rPr kumimoji="1" lang="ko-KR" altLang="en-US"/>
              <a:t> 변환을 적용하면</a:t>
            </a:r>
            <a:r>
              <a:rPr kumimoji="1" lang="en-US" altLang="ko-KR"/>
              <a:t>,</a:t>
            </a:r>
            <a:r>
              <a:rPr kumimoji="1" lang="ko-KR" altLang="en-US"/>
              <a:t> </a:t>
            </a:r>
            <a:r>
              <a:rPr kumimoji="1" lang="ko-KR" altLang="en-US" err="1"/>
              <a:t>음성신호에</a:t>
            </a:r>
            <a:r>
              <a:rPr kumimoji="1" lang="ko-KR" altLang="en-US"/>
              <a:t> 저음과 고음을 정량적으로 구할 수 있다</a:t>
            </a:r>
            <a:r>
              <a:rPr kumimoji="1" lang="en-US" altLang="ko-KR"/>
              <a:t>.</a:t>
            </a:r>
          </a:p>
          <a:p>
            <a:endParaRPr kumimoji="1" lang="en-US" altLang="ko-Kore-KR"/>
          </a:p>
          <a:p>
            <a:r>
              <a:rPr kumimoji="1" lang="en-US" altLang="ko-KR"/>
              <a:t>2.</a:t>
            </a:r>
            <a:r>
              <a:rPr kumimoji="1" lang="ko-KR" altLang="en-US"/>
              <a:t> </a:t>
            </a:r>
            <a:r>
              <a:rPr kumimoji="1" lang="en-US" altLang="ko-KR"/>
              <a:t>STFT (Short Time Fourier Transform)</a:t>
            </a:r>
          </a:p>
          <a:p>
            <a:r>
              <a:rPr kumimoji="1" lang="ko-KR" altLang="en-US"/>
              <a:t>음성을 작게 </a:t>
            </a:r>
            <a:r>
              <a:rPr kumimoji="1" lang="en-US" altLang="ko-KR"/>
              <a:t>(0.01</a:t>
            </a:r>
            <a:r>
              <a:rPr kumimoji="1" lang="ko-KR" altLang="en-US"/>
              <a:t>초 수준</a:t>
            </a:r>
            <a:r>
              <a:rPr kumimoji="1" lang="en-US" altLang="ko-KR"/>
              <a:t>)</a:t>
            </a:r>
            <a:r>
              <a:rPr kumimoji="1" lang="ko-KR" altLang="en-US" err="1"/>
              <a:t>으로</a:t>
            </a:r>
            <a:r>
              <a:rPr kumimoji="1" lang="ko-KR" altLang="en-US"/>
              <a:t> 잘라서 작은 조각에 </a:t>
            </a:r>
            <a:r>
              <a:rPr kumimoji="1" lang="ko-KR" altLang="en-US" err="1"/>
              <a:t>푸리에</a:t>
            </a:r>
            <a:r>
              <a:rPr kumimoji="1" lang="ko-KR" altLang="en-US"/>
              <a:t> 변환을 적용</a:t>
            </a:r>
            <a:endParaRPr kumimoji="1" lang="en-US" altLang="ko-KR"/>
          </a:p>
          <a:p>
            <a:pPr marL="285750" indent="-285750">
              <a:buFont typeface="Wingdings" pitchFamily="2" charset="2"/>
              <a:buChar char="à"/>
            </a:pPr>
            <a:r>
              <a:rPr kumimoji="1" lang="ko-KR" altLang="en-US">
                <a:sym typeface="Wingdings" pitchFamily="2" charset="2"/>
              </a:rPr>
              <a:t>이를 </a:t>
            </a:r>
            <a:r>
              <a:rPr kumimoji="1" lang="en-US" altLang="ko-KR">
                <a:sym typeface="Wingdings" pitchFamily="2" charset="2"/>
              </a:rPr>
              <a:t>Spectrogram</a:t>
            </a:r>
            <a:r>
              <a:rPr kumimoji="1" lang="ko-KR" altLang="en-US">
                <a:sym typeface="Wingdings" pitchFamily="2" charset="2"/>
              </a:rPr>
              <a:t>이라고 한다</a:t>
            </a:r>
            <a:r>
              <a:rPr kumimoji="1" lang="en-US" altLang="ko-KR">
                <a:sym typeface="Wingdings" pitchFamily="2" charset="2"/>
              </a:rPr>
              <a:t>.</a:t>
            </a:r>
          </a:p>
          <a:p>
            <a:pPr marL="285750" indent="-285750">
              <a:buFont typeface="Wingdings" pitchFamily="2" charset="2"/>
              <a:buChar char="à"/>
            </a:pPr>
            <a:endParaRPr kumimoji="1" lang="en-US" altLang="ko-Kore-KR">
              <a:sym typeface="Wingdings" pitchFamily="2" charset="2"/>
            </a:endParaRPr>
          </a:p>
          <a:p>
            <a:r>
              <a:rPr kumimoji="1" lang="en-US" altLang="ko-KR">
                <a:sym typeface="Wingdings" pitchFamily="2" charset="2"/>
              </a:rPr>
              <a:t>3.</a:t>
            </a:r>
            <a:r>
              <a:rPr kumimoji="1" lang="ko-KR" altLang="en-US">
                <a:sym typeface="Wingdings" pitchFamily="2" charset="2"/>
              </a:rPr>
              <a:t> </a:t>
            </a:r>
            <a:r>
              <a:rPr kumimoji="1" lang="en-US" altLang="ko-KR" err="1">
                <a:sym typeface="Wingdings" pitchFamily="2" charset="2"/>
              </a:rPr>
              <a:t>MelSpectrogram</a:t>
            </a:r>
            <a:endParaRPr kumimoji="1" lang="en-US" altLang="ko-KR">
              <a:sym typeface="Wingdings" pitchFamily="2" charset="2"/>
            </a:endParaRPr>
          </a:p>
          <a:p>
            <a:r>
              <a:rPr kumimoji="1" lang="en-US" altLang="ko-Kore-KR">
                <a:sym typeface="Wingdings" pitchFamily="2" charset="2"/>
              </a:rPr>
              <a:t>Spectrogram</a:t>
            </a:r>
            <a:r>
              <a:rPr kumimoji="1" lang="ko-KR" altLang="en-US">
                <a:sym typeface="Wingdings" pitchFamily="2" charset="2"/>
              </a:rPr>
              <a:t>에 </a:t>
            </a:r>
            <a:r>
              <a:rPr kumimoji="1" lang="en-US" altLang="ko-KR" err="1">
                <a:sym typeface="Wingdings" pitchFamily="2" charset="2"/>
              </a:rPr>
              <a:t>mel-fliter</a:t>
            </a:r>
            <a:r>
              <a:rPr kumimoji="1" lang="ko-KR" altLang="en-US" err="1">
                <a:sym typeface="Wingdings" pitchFamily="2" charset="2"/>
              </a:rPr>
              <a:t>를</a:t>
            </a:r>
            <a:r>
              <a:rPr kumimoji="1" lang="ko-KR" altLang="en-US">
                <a:sym typeface="Wingdings" pitchFamily="2" charset="2"/>
              </a:rPr>
              <a:t> 적용한다</a:t>
            </a:r>
            <a:r>
              <a:rPr kumimoji="1" lang="en-US" altLang="ko-KR">
                <a:sym typeface="Wingdings" pitchFamily="2" charset="2"/>
              </a:rPr>
              <a:t>.</a:t>
            </a:r>
            <a:r>
              <a:rPr kumimoji="1" lang="ko-KR" altLang="en-US">
                <a:sym typeface="Wingdings" pitchFamily="2" charset="2"/>
              </a:rPr>
              <a:t> </a:t>
            </a:r>
            <a:endParaRPr kumimoji="1" lang="en-US" altLang="ko-KR">
              <a:sym typeface="Wingdings" pitchFamily="2" charset="2"/>
            </a:endParaRPr>
          </a:p>
          <a:p>
            <a:r>
              <a:rPr kumimoji="1" lang="ko-KR" altLang="en-US">
                <a:sym typeface="Wingdings" pitchFamily="2" charset="2"/>
              </a:rPr>
              <a:t>이는 사람의 </a:t>
            </a:r>
            <a:r>
              <a:rPr kumimoji="1" lang="ko-KR" altLang="en-US" err="1">
                <a:sym typeface="Wingdings" pitchFamily="2" charset="2"/>
              </a:rPr>
              <a:t>청각기관이</a:t>
            </a:r>
            <a:r>
              <a:rPr kumimoji="1" lang="ko-KR" altLang="en-US">
                <a:sym typeface="Wingdings" pitchFamily="2" charset="2"/>
              </a:rPr>
              <a:t> 고음보다 저음 주파수 변화에 민감한 것을 반영</a:t>
            </a:r>
            <a:endParaRPr kumimoji="1" lang="en-US" altLang="ko-KR">
              <a:sym typeface="Wingdings" pitchFamily="2" charset="2"/>
            </a:endParaRPr>
          </a:p>
          <a:p>
            <a:pPr lvl="0"/>
            <a:r>
              <a:rPr lang="en-US" altLang="ko-KR"/>
              <a:t>+</a:t>
            </a:r>
            <a:r>
              <a:rPr lang="ko-KR" altLang="en-US"/>
              <a:t> </a:t>
            </a:r>
            <a:r>
              <a:rPr lang="en-US" altLang="ko-Kore-KR"/>
              <a:t>Faster, Parallel training of Network &amp; </a:t>
            </a:r>
            <a:r>
              <a:rPr lang="en-US" altLang="ko-Kore-KR" err="1"/>
              <a:t>WaveNet</a:t>
            </a:r>
            <a:r>
              <a:rPr lang="en-US" altLang="ko-Kore-KR"/>
              <a:t> parts.</a:t>
            </a:r>
            <a:endParaRPr lang="ko-Kore-KR" altLang="ko-Kore-KR"/>
          </a:p>
          <a:p>
            <a:pPr lvl="0"/>
            <a:r>
              <a:rPr lang="en-US" altLang="ko-KR"/>
              <a:t>+</a:t>
            </a:r>
            <a:r>
              <a:rPr lang="ko-KR" altLang="en-US"/>
              <a:t> </a:t>
            </a:r>
            <a:r>
              <a:rPr lang="en-US" altLang="ko-Kore-KR"/>
              <a:t>Emphasize low frequency signals, allowing better intelligibility when converting to speech</a:t>
            </a:r>
            <a:endParaRPr lang="ko-Kore-KR" altLang="ko-Kore-KR"/>
          </a:p>
          <a:p>
            <a:endParaRPr kumimoji="1" lang="ko-Kore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74168C-6FAC-DC47-B959-45266B7A0D09}"/>
              </a:ext>
            </a:extLst>
          </p:cNvPr>
          <p:cNvSpPr txBox="1"/>
          <p:nvPr/>
        </p:nvSpPr>
        <p:spPr>
          <a:xfrm>
            <a:off x="1026407" y="523056"/>
            <a:ext cx="50695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err="1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MelSpectrogram</a:t>
            </a:r>
            <a:r>
              <a:rPr lang="ko-KR" altLang="en-US" sz="32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이 궁금하다</a:t>
            </a:r>
          </a:p>
        </p:txBody>
      </p:sp>
    </p:spTree>
    <p:extLst>
      <p:ext uri="{BB962C8B-B14F-4D97-AF65-F5344CB8AC3E}">
        <p14:creationId xmlns:p14="http://schemas.microsoft.com/office/powerpoint/2010/main" val="37412582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20DCE0-D5CA-A64B-9B8F-38545A13F07F}"/>
              </a:ext>
            </a:extLst>
          </p:cNvPr>
          <p:cNvSpPr txBox="1"/>
          <p:nvPr/>
        </p:nvSpPr>
        <p:spPr>
          <a:xfrm>
            <a:off x="1209919" y="1477163"/>
            <a:ext cx="7378815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</a:t>
            </a:r>
            <a:r>
              <a:rPr kumimoji="1" lang="en-US" altLang="ko-KR" dirty="0"/>
              <a:t>https://</a:t>
            </a:r>
            <a:r>
              <a:rPr kumimoji="1" lang="en-US" altLang="ko-KR" dirty="0" err="1"/>
              <a:t>hcnoh.github.io</a:t>
            </a:r>
            <a:r>
              <a:rPr kumimoji="1" lang="en-US" altLang="ko-KR" dirty="0"/>
              <a:t>/2018-12-11-tacotron</a:t>
            </a:r>
          </a:p>
          <a:p>
            <a:endParaRPr kumimoji="1" lang="en-US" altLang="ko-Kore-KR" dirty="0"/>
          </a:p>
          <a:p>
            <a:r>
              <a:rPr kumimoji="1" lang="en-US" altLang="ko-KR" dirty="0"/>
              <a:t>2.</a:t>
            </a:r>
            <a:r>
              <a:rPr kumimoji="1" lang="ko-KR" altLang="en-US" dirty="0"/>
              <a:t> </a:t>
            </a:r>
            <a:r>
              <a:rPr kumimoji="1" lang="en" altLang="ko-KR" dirty="0"/>
              <a:t>https://</a:t>
            </a:r>
            <a:r>
              <a:rPr kumimoji="1" lang="en" altLang="ko-KR" dirty="0" err="1"/>
              <a:t>www.youtube.com</a:t>
            </a:r>
            <a:r>
              <a:rPr kumimoji="1" lang="en" altLang="ko-KR" dirty="0"/>
              <a:t>/</a:t>
            </a:r>
            <a:r>
              <a:rPr kumimoji="1" lang="en" altLang="ko-KR" dirty="0" err="1"/>
              <a:t>watch?v</a:t>
            </a:r>
            <a:r>
              <a:rPr kumimoji="1" lang="en" altLang="ko-KR" dirty="0"/>
              <a:t>=xXMtY2oVzmY</a:t>
            </a:r>
            <a:endParaRPr kumimoji="1" lang="en-US" altLang="ko-KR" dirty="0">
              <a:sym typeface="Wingdings" pitchFamily="2" charset="2"/>
            </a:endParaRPr>
          </a:p>
          <a:p>
            <a:pPr marL="285750" indent="-285750">
              <a:buFont typeface="Wingdings" pitchFamily="2" charset="2"/>
              <a:buChar char="à"/>
            </a:pPr>
            <a:endParaRPr kumimoji="1" lang="en-US" altLang="ko-Kore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3.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" altLang="ko-KR" dirty="0">
                <a:sym typeface="Wingdings" pitchFamily="2" charset="2"/>
                <a:hlinkClick r:id="rId3"/>
              </a:rPr>
              <a:t>https://chldkato.tistory.com/176</a:t>
            </a:r>
            <a:endParaRPr kumimoji="1" lang="en" altLang="ko-KR" dirty="0">
              <a:sym typeface="Wingdings" pitchFamily="2" charset="2"/>
            </a:endParaRPr>
          </a:p>
          <a:p>
            <a:endParaRPr kumimoji="1" lang="en" altLang="ko-Kore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4.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" altLang="ko-KR" dirty="0">
                <a:sym typeface="Wingdings" pitchFamily="2" charset="2"/>
                <a:hlinkClick r:id="rId4"/>
              </a:rPr>
              <a:t>https://joytk.tistory.com/21</a:t>
            </a:r>
            <a:endParaRPr kumimoji="1" lang="en" altLang="ko-KR" dirty="0">
              <a:sym typeface="Wingdings" pitchFamily="2" charset="2"/>
            </a:endParaRPr>
          </a:p>
          <a:p>
            <a:endParaRPr kumimoji="1" lang="en" altLang="ko-Kore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5. </a:t>
            </a:r>
            <a:r>
              <a:rPr kumimoji="1" lang="en-US" altLang="ko-KR" dirty="0">
                <a:sym typeface="Wingdings" pitchFamily="2" charset="2"/>
                <a:hlinkClick r:id="rId5"/>
              </a:rPr>
              <a:t>https://google.github.io/tacotron/publications/tacotron/index.html</a:t>
            </a:r>
            <a:endParaRPr kumimoji="1" lang="en-US" altLang="ko-KR" dirty="0">
              <a:sym typeface="Wingdings" pitchFamily="2" charset="2"/>
            </a:endParaRPr>
          </a:p>
          <a:p>
            <a:endParaRPr kumimoji="1" lang="en-US" altLang="ko-Kore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6.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" altLang="ko-KR" dirty="0">
                <a:sym typeface="Wingdings" pitchFamily="2" charset="2"/>
                <a:hlinkClick r:id="rId6"/>
              </a:rPr>
              <a:t>https://glee1228.tistory.com/3</a:t>
            </a:r>
            <a:endParaRPr kumimoji="1" lang="en" altLang="ko-KR" dirty="0">
              <a:sym typeface="Wingdings" pitchFamily="2" charset="2"/>
            </a:endParaRPr>
          </a:p>
          <a:p>
            <a:endParaRPr kumimoji="1" lang="en" altLang="ko-Kore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7.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" altLang="ko-KR" dirty="0">
                <a:sym typeface="Wingdings" pitchFamily="2" charset="2"/>
                <a:hlinkClick r:id="rId7"/>
              </a:rPr>
              <a:t>https://wegonnamakeit.tistory.com/25</a:t>
            </a:r>
            <a:endParaRPr kumimoji="1" lang="en" altLang="ko-KR" dirty="0">
              <a:sym typeface="Wingdings" pitchFamily="2" charset="2"/>
            </a:endParaRPr>
          </a:p>
          <a:p>
            <a:endParaRPr kumimoji="1" lang="en" altLang="ko-Kore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8.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" altLang="ko-KR" dirty="0">
                <a:sym typeface="Wingdings" pitchFamily="2" charset="2"/>
                <a:hlinkClick r:id="rId8"/>
              </a:rPr>
              <a:t>https://paperswithcode.com/method/griffin-lim-algorithm</a:t>
            </a:r>
            <a:endParaRPr kumimoji="1" lang="en" altLang="ko-KR" dirty="0">
              <a:sym typeface="Wingdings" pitchFamily="2" charset="2"/>
            </a:endParaRPr>
          </a:p>
          <a:p>
            <a:endParaRPr kumimoji="1" lang="en-US" altLang="ko-Kore-KR" dirty="0"/>
          </a:p>
          <a:p>
            <a:r>
              <a:rPr kumimoji="1" lang="en-US" altLang="ko-Kore-KR" dirty="0"/>
              <a:t>9.</a:t>
            </a:r>
            <a:r>
              <a:rPr kumimoji="1" lang="ko-Kore-KR" altLang="en-US" dirty="0"/>
              <a:t> </a:t>
            </a:r>
            <a:r>
              <a:rPr kumimoji="1" lang="en" altLang="ko-Kore-KR" dirty="0"/>
              <a:t>https://</a:t>
            </a:r>
            <a:r>
              <a:rPr kumimoji="1" lang="en" altLang="ko-Kore-KR" dirty="0" err="1"/>
              <a:t>ahnjg.tistory.com</a:t>
            </a:r>
            <a:r>
              <a:rPr kumimoji="1" lang="en" altLang="ko-Kore-KR" dirty="0"/>
              <a:t>/93</a:t>
            </a:r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74168C-6FAC-DC47-B959-45266B7A0D09}"/>
              </a:ext>
            </a:extLst>
          </p:cNvPr>
          <p:cNvSpPr txBox="1"/>
          <p:nvPr/>
        </p:nvSpPr>
        <p:spPr>
          <a:xfrm>
            <a:off x="1209919" y="892388"/>
            <a:ext cx="9669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출처</a:t>
            </a:r>
          </a:p>
        </p:txBody>
      </p:sp>
    </p:spTree>
    <p:extLst>
      <p:ext uri="{BB962C8B-B14F-4D97-AF65-F5344CB8AC3E}">
        <p14:creationId xmlns:p14="http://schemas.microsoft.com/office/powerpoint/2010/main" val="32797988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91968" y="2447473"/>
            <a:ext cx="42080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spc="-30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Thank you</a:t>
            </a:r>
            <a:endParaRPr lang="ko-KR" altLang="en-US" sz="7200" spc="-30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591816"/>
            <a:ext cx="4200071" cy="39119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6967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72968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01</a:t>
            </a:r>
            <a:endParaRPr lang="ko-KR" altLang="en-US" sz="4400" spc="-30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169741"/>
            <a:ext cx="4200071" cy="47334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Tacotron</a:t>
            </a:r>
            <a:r>
              <a:rPr lang="ko-KR" altLang="en-US" sz="2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이란</a:t>
            </a:r>
            <a:r>
              <a:rPr lang="en-US" altLang="ko-KR" sz="2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?</a:t>
            </a:r>
            <a:endParaRPr lang="ko-KR" altLang="en-US" sz="20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4545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31200" y="437391"/>
            <a:ext cx="24429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err="1">
                <a:solidFill>
                  <a:srgbClr val="00002F"/>
                </a:solidFill>
                <a:latin typeface="+mj-lt"/>
                <a:ea typeface="Malgun Gothic" panose="020B0503020000020004" pitchFamily="34" charset="-127"/>
              </a:rPr>
              <a:t>Tacotron</a:t>
            </a:r>
            <a:r>
              <a:rPr lang="ko-KR" altLang="en-US" sz="3200" spc="-150" dirty="0">
                <a:solidFill>
                  <a:srgbClr val="00002F"/>
                </a:solidFill>
                <a:latin typeface="+mj-lt"/>
                <a:ea typeface="Malgun Gothic" panose="020B0503020000020004" pitchFamily="34" charset="-127"/>
              </a:rPr>
              <a:t>이란</a:t>
            </a:r>
            <a:r>
              <a:rPr lang="en-US" altLang="ko-KR" sz="3200" spc="-150" dirty="0">
                <a:solidFill>
                  <a:srgbClr val="00002F"/>
                </a:solidFill>
                <a:latin typeface="+mj-lt"/>
                <a:ea typeface="Malgun Gothic" panose="020B0503020000020004" pitchFamily="34" charset="-127"/>
              </a:rPr>
              <a:t>?</a:t>
            </a:r>
            <a:endParaRPr lang="ko-KR" altLang="en-US" sz="3200" spc="-150" dirty="0">
              <a:solidFill>
                <a:srgbClr val="00002F"/>
              </a:solidFill>
              <a:latin typeface="+mj-lt"/>
              <a:ea typeface="Malgun Gothic" panose="020B0503020000020004" pitchFamily="34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95607" y="498947"/>
            <a:ext cx="53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F7BEC5F-1B85-604A-BFCC-B08576698D00}"/>
              </a:ext>
            </a:extLst>
          </p:cNvPr>
          <p:cNvSpPr txBox="1"/>
          <p:nvPr/>
        </p:nvSpPr>
        <p:spPr>
          <a:xfrm>
            <a:off x="762666" y="4345415"/>
            <a:ext cx="647633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2000" spc="-150" dirty="0">
                <a:solidFill>
                  <a:srgbClr val="00002F"/>
                </a:solidFill>
                <a:ea typeface="Malgun Gothic" panose="020B0503020000020004" pitchFamily="34" charset="-127"/>
              </a:rPr>
              <a:t>2017</a:t>
            </a:r>
            <a:r>
              <a:rPr lang="ko-KR" altLang="en-US" sz="2000" spc="-150" dirty="0">
                <a:solidFill>
                  <a:srgbClr val="00002F"/>
                </a:solidFill>
                <a:ea typeface="Malgun Gothic" panose="020B0503020000020004" pitchFamily="34" charset="-127"/>
              </a:rPr>
              <a:t>년 구글에서 만든 </a:t>
            </a:r>
            <a:r>
              <a:rPr lang="en-US" altLang="ko-KR" sz="2000" spc="-150" dirty="0">
                <a:solidFill>
                  <a:srgbClr val="00002F"/>
                </a:solidFill>
                <a:ea typeface="Malgun Gothic" panose="020B0503020000020004" pitchFamily="34" charset="-127"/>
              </a:rPr>
              <a:t>TTS </a:t>
            </a:r>
            <a:r>
              <a:rPr lang="ko-KR" altLang="en-US" sz="2000" spc="-150" dirty="0">
                <a:solidFill>
                  <a:srgbClr val="00002F"/>
                </a:solidFill>
                <a:ea typeface="Malgun Gothic" panose="020B0503020000020004" pitchFamily="34" charset="-127"/>
              </a:rPr>
              <a:t>모델</a:t>
            </a:r>
            <a:endParaRPr lang="en-US" altLang="ko-KR" sz="2000" spc="-150" dirty="0">
              <a:solidFill>
                <a:srgbClr val="00002F"/>
              </a:solidFill>
              <a:ea typeface="Malgun Gothic" panose="020B0503020000020004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sz="2000" spc="-150" dirty="0">
              <a:solidFill>
                <a:srgbClr val="00002F"/>
              </a:solidFill>
              <a:ea typeface="Malgun Gothic" panose="020B0503020000020004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spc="-150" dirty="0">
                <a:solidFill>
                  <a:srgbClr val="00002F"/>
                </a:solidFill>
                <a:ea typeface="Malgun Gothic" panose="020B0503020000020004" pitchFamily="34" charset="-127"/>
              </a:rPr>
              <a:t>텍스트를 입력 받아서</a:t>
            </a:r>
            <a:r>
              <a:rPr lang="en-US" altLang="ko-KR" sz="2000" spc="-150" dirty="0">
                <a:solidFill>
                  <a:srgbClr val="00002F"/>
                </a:solidFill>
                <a:ea typeface="Malgun Gothic" panose="020B0503020000020004" pitchFamily="34" charset="-127"/>
              </a:rPr>
              <a:t>,</a:t>
            </a:r>
            <a:r>
              <a:rPr lang="ko-KR" altLang="en-US" sz="2000" spc="-150" dirty="0">
                <a:solidFill>
                  <a:srgbClr val="00002F"/>
                </a:solidFill>
                <a:ea typeface="Malgun Gothic" panose="020B0503020000020004" pitchFamily="34" charset="-127"/>
              </a:rPr>
              <a:t> </a:t>
            </a:r>
            <a:r>
              <a:rPr lang="en-US" altLang="ko-KR" sz="2000" spc="-150" dirty="0">
                <a:solidFill>
                  <a:srgbClr val="00002F"/>
                </a:solidFill>
                <a:ea typeface="Malgun Gothic" panose="020B0503020000020004" pitchFamily="34" charset="-127"/>
              </a:rPr>
              <a:t>raw spectrogram</a:t>
            </a:r>
            <a:r>
              <a:rPr lang="ko-KR" altLang="en-US" sz="2000" spc="-150" dirty="0">
                <a:solidFill>
                  <a:srgbClr val="00002F"/>
                </a:solidFill>
                <a:ea typeface="Malgun Gothic" panose="020B0503020000020004" pitchFamily="34" charset="-127"/>
              </a:rPr>
              <a:t>을 바로 생성 가능</a:t>
            </a:r>
            <a:endParaRPr lang="en-US" altLang="ko-KR" sz="2000" spc="-150" dirty="0">
              <a:solidFill>
                <a:srgbClr val="00002F"/>
              </a:solidFill>
              <a:ea typeface="Malgun Gothic" panose="020B0503020000020004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sz="2000" spc="-150" dirty="0">
              <a:solidFill>
                <a:srgbClr val="00002F"/>
              </a:solidFill>
              <a:ea typeface="Malgun Gothic" panose="020B0503020000020004" pitchFamily="34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2000" spc="-150" dirty="0">
                <a:solidFill>
                  <a:srgbClr val="00002F"/>
                </a:solidFill>
                <a:ea typeface="Malgun Gothic" panose="020B0503020000020004" pitchFamily="34" charset="-127"/>
              </a:rPr>
              <a:t>&lt;text, audio&gt; pair</a:t>
            </a:r>
            <a:r>
              <a:rPr lang="ko-KR" altLang="en-US" sz="2000" spc="-150" dirty="0" err="1">
                <a:solidFill>
                  <a:srgbClr val="00002F"/>
                </a:solidFill>
                <a:ea typeface="Malgun Gothic" panose="020B0503020000020004" pitchFamily="34" charset="-127"/>
              </a:rPr>
              <a:t>를</a:t>
            </a:r>
            <a:r>
              <a:rPr lang="ko-KR" altLang="en-US" sz="2000" spc="-150" dirty="0">
                <a:solidFill>
                  <a:srgbClr val="00002F"/>
                </a:solidFill>
                <a:ea typeface="Malgun Gothic" panose="020B0503020000020004" pitchFamily="34" charset="-127"/>
              </a:rPr>
              <a:t> 이루는</a:t>
            </a:r>
            <a:r>
              <a:rPr lang="en-US" altLang="ko-KR" sz="2000" spc="-150" dirty="0">
                <a:solidFill>
                  <a:srgbClr val="00002F"/>
                </a:solidFill>
                <a:ea typeface="Malgun Gothic" panose="020B0503020000020004" pitchFamily="34" charset="-127"/>
              </a:rPr>
              <a:t> End to End model</a:t>
            </a:r>
          </a:p>
          <a:p>
            <a:endParaRPr lang="en-US" altLang="ko-KR" sz="2000" spc="-150" dirty="0">
              <a:solidFill>
                <a:srgbClr val="00002F"/>
              </a:solidFill>
              <a:ea typeface="Malgun Gothic" panose="020B0503020000020004" pitchFamily="34" charset="-127"/>
              <a:hlinkClick r:id="rId2"/>
            </a:endParaRPr>
          </a:p>
          <a:p>
            <a:r>
              <a:rPr lang="en-US" altLang="ko-KR" sz="2000" spc="-150" dirty="0">
                <a:solidFill>
                  <a:srgbClr val="00002F"/>
                </a:solidFill>
                <a:ea typeface="Malgun Gothic" panose="020B0503020000020004" pitchFamily="34" charset="-127"/>
                <a:hlinkClick r:id="rId2"/>
              </a:rPr>
              <a:t>https://google.github.io/tacotron/index.html</a:t>
            </a:r>
            <a:endParaRPr lang="en-US" altLang="ko-KR" sz="2000" spc="-150" dirty="0">
              <a:solidFill>
                <a:srgbClr val="00002F"/>
              </a:solidFill>
              <a:ea typeface="Malgun Gothic" panose="020B0503020000020004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sz="2000" spc="-150" dirty="0">
              <a:solidFill>
                <a:srgbClr val="00002F"/>
              </a:solidFill>
              <a:ea typeface="Malgun Gothic" panose="020B0503020000020004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sz="2000" spc="-150" dirty="0">
              <a:solidFill>
                <a:srgbClr val="00002F"/>
              </a:solidFill>
              <a:ea typeface="Malgun Gothic" panose="020B0503020000020004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sz="2000" spc="-150" dirty="0">
              <a:solidFill>
                <a:srgbClr val="00002F"/>
              </a:solidFill>
              <a:ea typeface="Malgun Gothic" panose="020B0503020000020004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sz="2000" spc="-150" dirty="0">
              <a:solidFill>
                <a:srgbClr val="00002F"/>
              </a:solidFill>
              <a:ea typeface="Malgun Gothic" panose="020B0503020000020004" pitchFamily="34" charset="-127"/>
            </a:endParaRPr>
          </a:p>
          <a:p>
            <a:pPr marL="285750" indent="-285750">
              <a:buFontTx/>
              <a:buChar char="-"/>
            </a:pPr>
            <a:endParaRPr lang="ko-KR" altLang="en-US" sz="2000" spc="-150" dirty="0">
              <a:solidFill>
                <a:srgbClr val="00002F"/>
              </a:solidFill>
              <a:ea typeface="Malgun Gothic" panose="020B0503020000020004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4F7F79B-FDDE-5940-BA04-47404F989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1292" y="1077240"/>
            <a:ext cx="8224734" cy="32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070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72968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02</a:t>
            </a:r>
            <a:endParaRPr lang="ko-KR" altLang="en-US" sz="4400" spc="-30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169741"/>
            <a:ext cx="4200071" cy="47334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End to End Model</a:t>
            </a:r>
            <a:endParaRPr lang="ko-KR" alt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63228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307368" y="407799"/>
            <a:ext cx="38595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00002F"/>
                </a:solidFill>
                <a:latin typeface="+mj-lt"/>
                <a:ea typeface="Malgun Gothic" panose="020B0503020000020004" pitchFamily="34" charset="-127"/>
              </a:rPr>
              <a:t>End to End model</a:t>
            </a:r>
            <a:r>
              <a:rPr lang="ko-KR" altLang="en-US" sz="3200" spc="-150" dirty="0">
                <a:solidFill>
                  <a:srgbClr val="00002F"/>
                </a:solidFill>
                <a:latin typeface="+mj-lt"/>
                <a:ea typeface="Malgun Gothic" panose="020B0503020000020004" pitchFamily="34" charset="-127"/>
              </a:rPr>
              <a:t> 이란</a:t>
            </a:r>
            <a:r>
              <a:rPr lang="en-US" altLang="ko-KR" sz="3200" spc="-150" dirty="0">
                <a:solidFill>
                  <a:srgbClr val="00002F"/>
                </a:solidFill>
                <a:latin typeface="+mj-lt"/>
                <a:ea typeface="Malgun Gothic" panose="020B0503020000020004" pitchFamily="34" charset="-127"/>
              </a:rPr>
              <a:t>?</a:t>
            </a:r>
            <a:endParaRPr lang="ko-KR" altLang="en-US" sz="3200" spc="-150" dirty="0">
              <a:solidFill>
                <a:srgbClr val="00002F"/>
              </a:solidFill>
              <a:latin typeface="+mj-lt"/>
              <a:ea typeface="Malgun Gothic" panose="020B0503020000020004" pitchFamily="34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95607" y="498947"/>
            <a:ext cx="53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ADF6781E-3DB5-8542-B4F9-4F134545526F}"/>
              </a:ext>
            </a:extLst>
          </p:cNvPr>
          <p:cNvGraphicFramePr>
            <a:graphicFrameLocks noGrp="1"/>
          </p:cNvGraphicFramePr>
          <p:nvPr/>
        </p:nvGraphicFramePr>
        <p:xfrm>
          <a:off x="1026522" y="3034474"/>
          <a:ext cx="9153799" cy="1925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3243">
                  <a:extLst>
                    <a:ext uri="{9D8B030D-6E8A-4147-A177-3AD203B41FA5}">
                      <a16:colId xmlns:a16="http://schemas.microsoft.com/office/drawing/2014/main" val="3001343913"/>
                    </a:ext>
                  </a:extLst>
                </a:gridCol>
                <a:gridCol w="4119210">
                  <a:extLst>
                    <a:ext uri="{9D8B030D-6E8A-4147-A177-3AD203B41FA5}">
                      <a16:colId xmlns:a16="http://schemas.microsoft.com/office/drawing/2014/main" val="95230157"/>
                    </a:ext>
                  </a:extLst>
                </a:gridCol>
                <a:gridCol w="4371346">
                  <a:extLst>
                    <a:ext uri="{9D8B030D-6E8A-4147-A177-3AD203B41FA5}">
                      <a16:colId xmlns:a16="http://schemas.microsoft.com/office/drawing/2014/main" val="22461173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/>
                        <a:t>장점</a:t>
                      </a:r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ore-KR" altLang="en-US"/>
                        <a:t>단점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300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ko-Kore-KR"/>
                        <a:t>1</a:t>
                      </a:r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/>
                        <a:t>Let the data speak</a:t>
                      </a:r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May need large amount of data</a:t>
                      </a:r>
                      <a:endParaRPr lang="ko-Kore-KR" altLang="ko-Kore-KR" sz="18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1767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ko-Kore-KR"/>
                        <a:t>2</a:t>
                      </a:r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Less hand-designing of components needed</a:t>
                      </a:r>
                      <a:endParaRPr lang="ko-Kore-KR" altLang="ko-Kore-KR" sz="18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ore-KR" sz="18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Excludes potentially useful hand-designed components </a:t>
                      </a:r>
                      <a:endParaRPr lang="ko-Kore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4621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1891562-7256-8249-95F5-19FCC2BCA856}"/>
              </a:ext>
            </a:extLst>
          </p:cNvPr>
          <p:cNvSpPr txBox="1"/>
          <p:nvPr/>
        </p:nvSpPr>
        <p:spPr>
          <a:xfrm>
            <a:off x="2834640" y="4419600"/>
            <a:ext cx="2973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ko-Kore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2586EF-F760-F746-8BFA-141F762E8E18}"/>
              </a:ext>
            </a:extLst>
          </p:cNvPr>
          <p:cNvSpPr txBox="1"/>
          <p:nvPr/>
        </p:nvSpPr>
        <p:spPr>
          <a:xfrm>
            <a:off x="1026522" y="1255430"/>
            <a:ext cx="1000723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ore-KR" sz="2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end-to-end </a:t>
            </a:r>
            <a:r>
              <a:rPr lang="ko-Kore-KR" altLang="ko-Kore-KR" sz="2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딥러닝은 자료처리 시스템</a:t>
            </a:r>
            <a:r>
              <a:rPr lang="en-US" altLang="ko-Kore-KR" sz="2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/ </a:t>
            </a:r>
            <a:r>
              <a:rPr lang="ko-Kore-KR" altLang="ko-Kore-KR" sz="2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학습시스템에서</a:t>
            </a:r>
            <a:endParaRPr lang="en-US" altLang="ko-Kore-KR" sz="20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lang="ko-Kore-KR" altLang="ko-Kore-KR" sz="2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여러 단계의 필요한 처리과정을 한번에 처리</a:t>
            </a:r>
            <a:r>
              <a:rPr lang="ko-KR" altLang="en-US" sz="2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한다</a:t>
            </a:r>
            <a:r>
              <a:rPr lang="en-US" altLang="ko-KR" sz="2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</a:p>
          <a:p>
            <a:endParaRPr lang="en-US" altLang="ko-KR" sz="20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lang="ko-Kore-KR" altLang="ko-Kore-KR" sz="2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즉</a:t>
            </a:r>
            <a:r>
              <a:rPr lang="en-US" altLang="ko-Kore-KR" sz="2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, </a:t>
            </a:r>
            <a:r>
              <a:rPr lang="ko-Kore-KR" altLang="ko-Kore-KR" sz="2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데이터만 입력하고 원하는 목적을 학습</a:t>
            </a:r>
            <a:r>
              <a:rPr lang="ko-Kore-KR" altLang="en-US" sz="2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한다</a:t>
            </a:r>
            <a:r>
              <a:rPr lang="en-US" altLang="ko-Kore-KR" sz="2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  <a:endParaRPr lang="ko-Kore-KR" altLang="ko-Kore-KR" sz="20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endParaRPr kumimoji="1" lang="ko-Kore-KR" altLang="en-US" sz="20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6508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214236" y="437391"/>
            <a:ext cx="28319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00002F"/>
                </a:solidFill>
                <a:latin typeface="+mj-lt"/>
                <a:ea typeface="Malgun Gothic" panose="020B0503020000020004" pitchFamily="34" charset="-127"/>
              </a:rPr>
              <a:t>End to End model</a:t>
            </a:r>
            <a:endParaRPr lang="ko-KR" altLang="en-US" sz="3200" spc="-150" dirty="0">
              <a:solidFill>
                <a:srgbClr val="00002F"/>
              </a:solidFill>
              <a:latin typeface="+mj-lt"/>
              <a:ea typeface="Malgun Gothic" panose="020B0503020000020004" pitchFamily="34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95607" y="498947"/>
            <a:ext cx="53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891562-7256-8249-95F5-19FCC2BCA856}"/>
              </a:ext>
            </a:extLst>
          </p:cNvPr>
          <p:cNvSpPr txBox="1"/>
          <p:nvPr/>
        </p:nvSpPr>
        <p:spPr>
          <a:xfrm>
            <a:off x="2834640" y="4419600"/>
            <a:ext cx="2973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ko-Kore-KR" altLang="en-US"/>
          </a:p>
        </p:txBody>
      </p:sp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FCAE6CF3-75E4-8E4C-AD12-D67370AD9A2B}"/>
              </a:ext>
            </a:extLst>
          </p:cNvPr>
          <p:cNvCxnSpPr/>
          <p:nvPr/>
        </p:nvCxnSpPr>
        <p:spPr>
          <a:xfrm>
            <a:off x="6050281" y="1493520"/>
            <a:ext cx="0" cy="3870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4750DE4-A8AC-854F-8518-400C8FCF2A4C}"/>
              </a:ext>
            </a:extLst>
          </p:cNvPr>
          <p:cNvSpPr txBox="1"/>
          <p:nvPr/>
        </p:nvSpPr>
        <p:spPr>
          <a:xfrm>
            <a:off x="744020" y="1774001"/>
            <a:ext cx="5396029" cy="236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b="1"/>
              <a:t>TTS</a:t>
            </a:r>
            <a:r>
              <a:rPr kumimoji="1" lang="ko-KR" altLang="en-US" sz="2800" b="1"/>
              <a:t>가 </a:t>
            </a:r>
            <a:r>
              <a:rPr kumimoji="1" lang="en-US" altLang="ko-KR" sz="2800" b="1"/>
              <a:t>End to End</a:t>
            </a:r>
            <a:r>
              <a:rPr kumimoji="1" lang="ko-KR" altLang="en-US" sz="2800" b="1"/>
              <a:t>가 아닌 경우</a:t>
            </a:r>
            <a:r>
              <a:rPr kumimoji="1" lang="en-US" altLang="ko-KR" sz="2800" b="1"/>
              <a:t>,</a:t>
            </a:r>
          </a:p>
          <a:p>
            <a:endParaRPr kumimoji="1" lang="en-US" altLang="ko-Kore-KR" sz="2000"/>
          </a:p>
          <a:p>
            <a:pPr marL="342900" indent="-342900">
              <a:buAutoNum type="arabicPeriod"/>
            </a:pPr>
            <a:r>
              <a:rPr kumimoji="1" lang="ko-KR" altLang="en-US" sz="2000"/>
              <a:t>방대한 </a:t>
            </a:r>
            <a:r>
              <a:rPr kumimoji="1" lang="en-US" altLang="ko-KR" sz="2000"/>
              <a:t>Domain </a:t>
            </a:r>
            <a:r>
              <a:rPr kumimoji="1" lang="ko-KR" altLang="en-US" sz="2000"/>
              <a:t>지식이 요구 된다</a:t>
            </a:r>
            <a:r>
              <a:rPr kumimoji="1" lang="en-US" altLang="ko-KR" sz="2000"/>
              <a:t>.</a:t>
            </a:r>
          </a:p>
          <a:p>
            <a:pPr marL="342900" indent="-342900">
              <a:buAutoNum type="arabicPeriod"/>
            </a:pPr>
            <a:endParaRPr kumimoji="1" lang="en-US" altLang="ko-Kore-KR" sz="2000"/>
          </a:p>
          <a:p>
            <a:pPr marL="342900" indent="-342900">
              <a:buAutoNum type="arabicPeriod"/>
            </a:pPr>
            <a:r>
              <a:rPr kumimoji="1" lang="ko-KR" altLang="en-US" sz="2000"/>
              <a:t>디자인에 어려움이 있다</a:t>
            </a:r>
            <a:r>
              <a:rPr kumimoji="1" lang="en-US" altLang="ko-KR" sz="2000"/>
              <a:t>.</a:t>
            </a:r>
          </a:p>
          <a:p>
            <a:pPr marL="342900" indent="-342900">
              <a:buAutoNum type="arabicPeriod"/>
            </a:pPr>
            <a:endParaRPr kumimoji="1" lang="en-US" altLang="ko-Kore-KR" sz="2000"/>
          </a:p>
          <a:p>
            <a:pPr marL="342900" indent="-342900">
              <a:buAutoNum type="arabicPeriod"/>
            </a:pPr>
            <a:r>
              <a:rPr kumimoji="1" lang="ko-KR" altLang="en-US" sz="2000"/>
              <a:t>트레이닝 파이프라인 별로 에러 누적</a:t>
            </a:r>
            <a:r>
              <a:rPr kumimoji="1" lang="en-US" altLang="ko-KR" sz="2000"/>
              <a:t>,</a:t>
            </a:r>
            <a:r>
              <a:rPr kumimoji="1" lang="ko-KR" altLang="en-US" sz="2000"/>
              <a:t> 복잡</a:t>
            </a:r>
            <a:endParaRPr kumimoji="1" lang="ko-Kore-KR" altLang="en-US" sz="2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845C3C-25AD-314D-B355-BA2B70A96262}"/>
              </a:ext>
            </a:extLst>
          </p:cNvPr>
          <p:cNvSpPr txBox="1"/>
          <p:nvPr/>
        </p:nvSpPr>
        <p:spPr>
          <a:xfrm>
            <a:off x="6233160" y="1774001"/>
            <a:ext cx="5977919" cy="236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b="1"/>
              <a:t>End to End</a:t>
            </a:r>
            <a:r>
              <a:rPr kumimoji="1" lang="ko-KR" altLang="en-US" sz="2800" b="1"/>
              <a:t>인 경우</a:t>
            </a:r>
            <a:r>
              <a:rPr kumimoji="1" lang="en-US" altLang="ko-KR" sz="2800" b="1"/>
              <a:t>,</a:t>
            </a:r>
          </a:p>
          <a:p>
            <a:endParaRPr kumimoji="1" lang="en-US" altLang="ko-Kore-KR" sz="2000"/>
          </a:p>
          <a:p>
            <a:pPr marL="342900" indent="-342900">
              <a:buAutoNum type="arabicPeriod"/>
            </a:pPr>
            <a:r>
              <a:rPr kumimoji="1" lang="en-US" altLang="ko-KR" sz="2000"/>
              <a:t>&lt;text, audio&gt; </a:t>
            </a:r>
            <a:r>
              <a:rPr kumimoji="1" lang="ko-KR" altLang="en-US" sz="2000"/>
              <a:t>만으로도 학습 가능</a:t>
            </a:r>
            <a:endParaRPr kumimoji="1" lang="en-US" altLang="ko-KR" sz="2000"/>
          </a:p>
          <a:p>
            <a:pPr marL="342900" indent="-342900">
              <a:buAutoNum type="arabicPeriod"/>
            </a:pPr>
            <a:endParaRPr kumimoji="1" lang="en-US" altLang="ko-Kore-KR" sz="2000"/>
          </a:p>
          <a:p>
            <a:pPr marL="342900" indent="-342900">
              <a:buAutoNum type="arabicPeriod"/>
            </a:pPr>
            <a:r>
              <a:rPr kumimoji="1" lang="en-US" altLang="ko-KR" sz="2000"/>
              <a:t>Feature engineering</a:t>
            </a:r>
            <a:r>
              <a:rPr kumimoji="1" lang="ko-KR" altLang="en-US" sz="2000"/>
              <a:t>이 간단하다</a:t>
            </a:r>
            <a:r>
              <a:rPr kumimoji="1" lang="en-US" altLang="ko-KR" sz="2000"/>
              <a:t>.</a:t>
            </a:r>
          </a:p>
          <a:p>
            <a:pPr marL="342900" indent="-342900">
              <a:buAutoNum type="arabicPeriod"/>
            </a:pPr>
            <a:endParaRPr kumimoji="1" lang="en-US" altLang="ko-Kore-KR" sz="2000"/>
          </a:p>
          <a:p>
            <a:pPr marL="342900" indent="-342900">
              <a:buAutoNum type="arabicPeriod"/>
            </a:pPr>
            <a:r>
              <a:rPr kumimoji="1" lang="ko-KR" altLang="en-US" sz="2000"/>
              <a:t>새로운 데이터에 </a:t>
            </a:r>
            <a:r>
              <a:rPr kumimoji="1" lang="en-US" altLang="ko-KR" sz="2000"/>
              <a:t>Adaptable</a:t>
            </a:r>
            <a:r>
              <a:rPr kumimoji="1" lang="ko-KR" altLang="en-US" sz="2000"/>
              <a:t>하고</a:t>
            </a:r>
            <a:r>
              <a:rPr kumimoji="1" lang="en-US" altLang="ko-KR" sz="2000"/>
              <a:t>,</a:t>
            </a:r>
            <a:r>
              <a:rPr kumimoji="1" lang="ko-KR" altLang="en-US" sz="2000"/>
              <a:t> 노이즈에 강함</a:t>
            </a:r>
            <a:endParaRPr kumimoji="1" lang="ko-Kore-KR" altLang="en-US" sz="2000"/>
          </a:p>
        </p:txBody>
      </p:sp>
    </p:spTree>
    <p:extLst>
      <p:ext uri="{BB962C8B-B14F-4D97-AF65-F5344CB8AC3E}">
        <p14:creationId xmlns:p14="http://schemas.microsoft.com/office/powerpoint/2010/main" val="2825203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39001" y="437391"/>
            <a:ext cx="33824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End to End model</a:t>
            </a:r>
            <a:endParaRPr lang="ko-KR" altLang="en-US" sz="3200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95607" y="498947"/>
            <a:ext cx="53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891562-7256-8249-95F5-19FCC2BCA856}"/>
              </a:ext>
            </a:extLst>
          </p:cNvPr>
          <p:cNvSpPr txBox="1"/>
          <p:nvPr/>
        </p:nvSpPr>
        <p:spPr>
          <a:xfrm>
            <a:off x="2834640" y="4419600"/>
            <a:ext cx="2973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ko-Kore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A19E65-EA1E-AE43-AE4F-C95138AE9C38}"/>
              </a:ext>
            </a:extLst>
          </p:cNvPr>
          <p:cNvSpPr txBox="1"/>
          <p:nvPr/>
        </p:nvSpPr>
        <p:spPr>
          <a:xfrm>
            <a:off x="869440" y="960612"/>
            <a:ext cx="2319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 err="1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Tacotron</a:t>
            </a:r>
            <a:r>
              <a:rPr lang="ko-KR" altLang="en-US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이전의 모델들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BF64DC2-A80B-EE4A-BDAD-90B7FC350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67" y="1386444"/>
            <a:ext cx="5441169" cy="408511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06A9903-45BE-954D-A062-9FA04E5226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8059" y="1390904"/>
            <a:ext cx="3730400" cy="408511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5E564FA-D764-1D41-963B-71FA9CCD422A}"/>
              </a:ext>
            </a:extLst>
          </p:cNvPr>
          <p:cNvSpPr txBox="1"/>
          <p:nvPr/>
        </p:nvSpPr>
        <p:spPr>
          <a:xfrm>
            <a:off x="1969181" y="5270736"/>
            <a:ext cx="17309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pc="-150" dirty="0" err="1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Wavenet</a:t>
            </a:r>
            <a:r>
              <a:rPr lang="ko-KR" altLang="en-US" sz="20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20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(2016)</a:t>
            </a:r>
            <a:endParaRPr lang="ko-KR" altLang="en-US" sz="2000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C47FC19-DE99-A44D-A95A-60B80BCCE311}"/>
              </a:ext>
            </a:extLst>
          </p:cNvPr>
          <p:cNvSpPr txBox="1"/>
          <p:nvPr/>
        </p:nvSpPr>
        <p:spPr>
          <a:xfrm>
            <a:off x="8356707" y="5291350"/>
            <a:ext cx="19931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pc="-150" dirty="0" err="1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DeepVoice</a:t>
            </a:r>
            <a:r>
              <a:rPr lang="ko-KR" altLang="en-US" sz="20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2000" spc="-15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(2017)</a:t>
            </a:r>
            <a:endParaRPr lang="ko-KR" altLang="en-US" sz="2000" spc="-15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ADF9C10-B290-674A-8E87-7612AC181A5F}"/>
              </a:ext>
            </a:extLst>
          </p:cNvPr>
          <p:cNvSpPr txBox="1"/>
          <p:nvPr/>
        </p:nvSpPr>
        <p:spPr>
          <a:xfrm>
            <a:off x="7488059" y="5700746"/>
            <a:ext cx="5441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en-US" altLang="ko-KR"/>
              <a:t>TTS </a:t>
            </a:r>
            <a:r>
              <a:rPr kumimoji="1" lang="ko-KR" altLang="en-US"/>
              <a:t>파이프라인을 </a:t>
            </a:r>
            <a:r>
              <a:rPr kumimoji="1" lang="en-US" altLang="ko-KR"/>
              <a:t>Neural Net</a:t>
            </a:r>
            <a:r>
              <a:rPr kumimoji="1" lang="ko-KR" altLang="en-US" err="1"/>
              <a:t>으로</a:t>
            </a:r>
            <a:r>
              <a:rPr kumimoji="1" lang="ko-KR" altLang="en-US"/>
              <a:t> 대체</a:t>
            </a:r>
            <a:endParaRPr kumimoji="1" lang="en-US" altLang="ko-KR"/>
          </a:p>
          <a:p>
            <a:pPr marL="285750" indent="-285750">
              <a:buFontTx/>
              <a:buChar char="-"/>
            </a:pPr>
            <a:r>
              <a:rPr kumimoji="1" lang="ko-KR" altLang="en-US"/>
              <a:t>학습이 </a:t>
            </a:r>
            <a:r>
              <a:rPr kumimoji="1" lang="en-US" altLang="ko-KR"/>
              <a:t>End to End</a:t>
            </a:r>
            <a:r>
              <a:rPr kumimoji="1" lang="ko-KR" altLang="en-US"/>
              <a:t>로 되지 않는다</a:t>
            </a:r>
            <a:r>
              <a:rPr kumimoji="1" lang="en-US" altLang="ko-KR"/>
              <a:t>.</a:t>
            </a:r>
            <a:endParaRPr kumimoji="1" lang="ko-Kore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D837077-D777-DA48-AF49-9E039BB3D4A9}"/>
              </a:ext>
            </a:extLst>
          </p:cNvPr>
          <p:cNvSpPr txBox="1"/>
          <p:nvPr/>
        </p:nvSpPr>
        <p:spPr>
          <a:xfrm>
            <a:off x="762667" y="5700746"/>
            <a:ext cx="55832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en-US" altLang="ko-Kore-KR" err="1"/>
              <a:t>Tacotron</a:t>
            </a:r>
            <a:r>
              <a:rPr kumimoji="1" lang="ko-KR" altLang="en-US"/>
              <a:t>의 </a:t>
            </a:r>
            <a:r>
              <a:rPr kumimoji="1" lang="en-US" altLang="ko-KR"/>
              <a:t>vocoder</a:t>
            </a:r>
            <a:r>
              <a:rPr kumimoji="1" lang="ko-KR" altLang="en-US"/>
              <a:t>로 사용</a:t>
            </a:r>
            <a:r>
              <a:rPr kumimoji="1" lang="en-US" altLang="ko-KR"/>
              <a:t>(Tacotron2</a:t>
            </a:r>
            <a:r>
              <a:rPr kumimoji="1" lang="ko-KR" altLang="en-US" err="1"/>
              <a:t>부터</a:t>
            </a:r>
            <a:r>
              <a:rPr kumimoji="1" lang="en-US" altLang="ko-KR"/>
              <a:t>)</a:t>
            </a:r>
          </a:p>
          <a:p>
            <a:pPr marL="285750" indent="-285750">
              <a:buFontTx/>
              <a:buChar char="-"/>
            </a:pPr>
            <a:r>
              <a:rPr kumimoji="1" lang="ko-KR" altLang="en-US"/>
              <a:t>샘플 수준의 </a:t>
            </a:r>
            <a:r>
              <a:rPr kumimoji="1" lang="en-US" altLang="ko-KR"/>
              <a:t>autoregressive model</a:t>
            </a:r>
            <a:r>
              <a:rPr kumimoji="1" lang="ko-KR" altLang="en-US"/>
              <a:t>이라 너무 느림</a:t>
            </a:r>
            <a:endParaRPr kumimoji="1" lang="en-US" altLang="ko-KR"/>
          </a:p>
          <a:p>
            <a:pPr marL="285750" indent="-285750">
              <a:buFontTx/>
              <a:buChar char="-"/>
            </a:pPr>
            <a:r>
              <a:rPr kumimoji="1" lang="ko-KR" altLang="en-US"/>
              <a:t>바로 </a:t>
            </a:r>
            <a:r>
              <a:rPr kumimoji="1" lang="en-US" altLang="ko-KR"/>
              <a:t>TTS</a:t>
            </a:r>
            <a:r>
              <a:rPr kumimoji="1" lang="ko-KR" altLang="en-US"/>
              <a:t>로 사용할 수 없음</a:t>
            </a:r>
            <a:endParaRPr kumimoji="1" lang="ko-Kore-KR" altLang="en-US"/>
          </a:p>
        </p:txBody>
      </p:sp>
      <p:cxnSp>
        <p:nvCxnSpPr>
          <p:cNvPr id="27" name="직선 연결선[R] 26">
            <a:extLst>
              <a:ext uri="{FF2B5EF4-FFF2-40B4-BE49-F238E27FC236}">
                <a16:creationId xmlns:a16="http://schemas.microsoft.com/office/drawing/2014/main" id="{B95A7F3D-FADE-A949-A5BE-F8ED6BB34DBE}"/>
              </a:ext>
            </a:extLst>
          </p:cNvPr>
          <p:cNvCxnSpPr>
            <a:cxnSpLocks/>
          </p:cNvCxnSpPr>
          <p:nvPr/>
        </p:nvCxnSpPr>
        <p:spPr>
          <a:xfrm>
            <a:off x="6747705" y="1022166"/>
            <a:ext cx="0" cy="54871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3586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72968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>
                <a:solidFill>
                  <a:srgbClr val="00002F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03</a:t>
            </a:r>
            <a:endParaRPr lang="ko-KR" altLang="en-US" sz="4400" spc="-300" dirty="0">
              <a:solidFill>
                <a:srgbClr val="00002F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169741"/>
            <a:ext cx="4200071" cy="47334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Encoder - Decoder</a:t>
            </a:r>
            <a:endParaRPr lang="ko-KR" alt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04097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맑은 고딕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</TotalTime>
  <Words>842</Words>
  <Application>Microsoft Macintosh PowerPoint</Application>
  <PresentationFormat>와이드스크린</PresentationFormat>
  <Paragraphs>210</Paragraphs>
  <Slides>24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0" baseType="lpstr">
      <vt:lpstr>Wingdings</vt:lpstr>
      <vt:lpstr>Arial</vt:lpstr>
      <vt:lpstr>맑은 고딕</vt:lpstr>
      <vt:lpstr>맑은 고딕</vt:lpstr>
      <vt:lpstr>Calibri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hyeran kang</dc:creator>
  <cp:lastModifiedBy>이규석</cp:lastModifiedBy>
  <cp:revision>28</cp:revision>
  <cp:lastPrinted>2021-01-26T10:06:54Z</cp:lastPrinted>
  <dcterms:created xsi:type="dcterms:W3CDTF">2017-05-29T09:12:16Z</dcterms:created>
  <dcterms:modified xsi:type="dcterms:W3CDTF">2021-01-27T12:48:32Z</dcterms:modified>
</cp:coreProperties>
</file>

<file path=docProps/thumbnail.jpeg>
</file>